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96" r:id="rId2"/>
    <p:sldId id="630" r:id="rId3"/>
    <p:sldId id="1048" r:id="rId4"/>
    <p:sldId id="1054" r:id="rId5"/>
    <p:sldId id="267" r:id="rId6"/>
    <p:sldId id="268" r:id="rId7"/>
    <p:sldId id="269" r:id="rId8"/>
    <p:sldId id="270" r:id="rId9"/>
    <p:sldId id="271" r:id="rId10"/>
    <p:sldId id="272" r:id="rId11"/>
    <p:sldId id="1049" r:id="rId12"/>
    <p:sldId id="1050" r:id="rId13"/>
    <p:sldId id="1051" r:id="rId14"/>
    <p:sldId id="1052" r:id="rId15"/>
    <p:sldId id="1053" r:id="rId16"/>
    <p:sldId id="1055" r:id="rId17"/>
    <p:sldId id="273" r:id="rId18"/>
    <p:sldId id="274" r:id="rId19"/>
    <p:sldId id="1058" r:id="rId20"/>
    <p:sldId id="1059" r:id="rId21"/>
    <p:sldId id="1060" r:id="rId22"/>
    <p:sldId id="1061" r:id="rId23"/>
    <p:sldId id="1062" r:id="rId24"/>
    <p:sldId id="1056" r:id="rId25"/>
    <p:sldId id="1057" r:id="rId26"/>
    <p:sldId id="1063" r:id="rId27"/>
    <p:sldId id="1064" r:id="rId28"/>
    <p:sldId id="275" r:id="rId29"/>
    <p:sldId id="276" r:id="rId30"/>
    <p:sldId id="1067" r:id="rId31"/>
    <p:sldId id="1076" r:id="rId32"/>
    <p:sldId id="1071" r:id="rId33"/>
    <p:sldId id="277" r:id="rId34"/>
    <p:sldId id="1066" r:id="rId35"/>
    <p:sldId id="1072" r:id="rId36"/>
    <p:sldId id="1075" r:id="rId37"/>
    <p:sldId id="1073" r:id="rId38"/>
    <p:sldId id="1074" r:id="rId39"/>
    <p:sldId id="1047" r:id="rId40"/>
    <p:sldId id="916" r:id="rId41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F0"/>
    <a:srgbClr val="0070C0"/>
    <a:srgbClr val="DFF1F2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77468" autoAdjust="0"/>
  </p:normalViewPr>
  <p:slideViewPr>
    <p:cSldViewPr snapToGrid="0">
      <p:cViewPr varScale="1">
        <p:scale>
          <a:sx n="122" d="100"/>
          <a:sy n="122" d="100"/>
        </p:scale>
        <p:origin x="1732" y="84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4B890-0BD0-4286-A950-0C62DD89C92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F4A7BA78-224F-4BC1-A5EC-88ABBC83DF12}">
      <dgm:prSet phldrT="[文本]"/>
      <dgm:spPr/>
      <dgm:t>
        <a:bodyPr/>
        <a:lstStyle/>
        <a:p>
          <a:r>
            <a:rPr lang="zh-CN" altLang="zh-CN">
              <a:latin typeface="+mj-ea"/>
              <a:ea typeface="+mj-ea"/>
            </a:rPr>
            <a:t>加载训练集和测试集</a:t>
          </a:r>
          <a:endParaRPr lang="zh-CN" altLang="en-US" dirty="0">
            <a:latin typeface="+mj-ea"/>
            <a:ea typeface="+mj-ea"/>
          </a:endParaRPr>
        </a:p>
      </dgm:t>
    </dgm:pt>
    <dgm:pt modelId="{73BCAA19-17C8-4C0B-9344-4FE2B4052E3B}" type="parTrans" cxnId="{30E72F76-02D5-4924-A646-6751E18ED26C}">
      <dgm:prSet/>
      <dgm:spPr/>
      <dgm:t>
        <a:bodyPr/>
        <a:lstStyle/>
        <a:p>
          <a:endParaRPr lang="zh-CN" altLang="en-US"/>
        </a:p>
      </dgm:t>
    </dgm:pt>
    <dgm:pt modelId="{2C6503A7-7C43-4AC6-986F-7016A91D6490}" type="sibTrans" cxnId="{30E72F76-02D5-4924-A646-6751E18ED26C}">
      <dgm:prSet/>
      <dgm:spPr/>
      <dgm:t>
        <a:bodyPr/>
        <a:lstStyle/>
        <a:p>
          <a:endParaRPr lang="zh-CN" altLang="en-US"/>
        </a:p>
      </dgm:t>
    </dgm:pt>
    <dgm:pt modelId="{ED7DAD01-3467-438E-930C-4C9F81549A66}">
      <dgm:prSet phldrT="[文本]"/>
      <dgm:spPr/>
      <dgm:t>
        <a:bodyPr/>
        <a:lstStyle/>
        <a:p>
          <a:r>
            <a:rPr lang="zh-CN" altLang="zh-CN" dirty="0">
              <a:latin typeface="+mj-ea"/>
              <a:ea typeface="+mj-ea"/>
            </a:rPr>
            <a:t>定义一个卷积神经网络</a:t>
          </a:r>
          <a:endParaRPr lang="zh-CN" altLang="en-US" dirty="0">
            <a:latin typeface="+mj-ea"/>
            <a:ea typeface="+mj-ea"/>
          </a:endParaRPr>
        </a:p>
      </dgm:t>
    </dgm:pt>
    <dgm:pt modelId="{0B111773-6C79-4A7B-A7AC-3042EBA04210}" type="parTrans" cxnId="{8D462D26-CCFE-4A38-BDA2-2B1149B26E2B}">
      <dgm:prSet/>
      <dgm:spPr/>
      <dgm:t>
        <a:bodyPr/>
        <a:lstStyle/>
        <a:p>
          <a:endParaRPr lang="zh-CN" altLang="en-US"/>
        </a:p>
      </dgm:t>
    </dgm:pt>
    <dgm:pt modelId="{C8D1DA6D-1570-4E3A-B0EA-9F943F5037DF}" type="sibTrans" cxnId="{8D462D26-CCFE-4A38-BDA2-2B1149B26E2B}">
      <dgm:prSet/>
      <dgm:spPr/>
      <dgm:t>
        <a:bodyPr/>
        <a:lstStyle/>
        <a:p>
          <a:endParaRPr lang="zh-CN" altLang="en-US"/>
        </a:p>
      </dgm:t>
    </dgm:pt>
    <dgm:pt modelId="{10AD5295-7D97-4ED6-B924-EE87CC7662C5}">
      <dgm:prSet phldrT="[文本]"/>
      <dgm:spPr/>
      <dgm:t>
        <a:bodyPr/>
        <a:lstStyle/>
        <a:p>
          <a:r>
            <a:rPr lang="zh-CN" altLang="zh-CN">
              <a:latin typeface="+mj-ea"/>
              <a:ea typeface="+mj-ea"/>
            </a:rPr>
            <a:t>定义损失函数</a:t>
          </a:r>
          <a:endParaRPr lang="zh-CN" altLang="en-US" dirty="0">
            <a:latin typeface="+mj-ea"/>
            <a:ea typeface="+mj-ea"/>
          </a:endParaRPr>
        </a:p>
      </dgm:t>
    </dgm:pt>
    <dgm:pt modelId="{D293B255-2E90-464C-AC60-1ACE540FA286}" type="parTrans" cxnId="{8A997D64-FD53-4846-B284-6AD0201015B5}">
      <dgm:prSet/>
      <dgm:spPr/>
      <dgm:t>
        <a:bodyPr/>
        <a:lstStyle/>
        <a:p>
          <a:endParaRPr lang="zh-CN" altLang="en-US"/>
        </a:p>
      </dgm:t>
    </dgm:pt>
    <dgm:pt modelId="{9F85DDFD-8729-4EF7-B88E-5C5BB292A9A6}" type="sibTrans" cxnId="{8A997D64-FD53-4846-B284-6AD0201015B5}">
      <dgm:prSet/>
      <dgm:spPr/>
      <dgm:t>
        <a:bodyPr/>
        <a:lstStyle/>
        <a:p>
          <a:endParaRPr lang="zh-CN" altLang="en-US"/>
        </a:p>
      </dgm:t>
    </dgm:pt>
    <dgm:pt modelId="{2FA5D37C-F5DA-47CB-BC55-DDCA27929638}">
      <dgm:prSet phldrT="[文本]"/>
      <dgm:spPr/>
      <dgm:t>
        <a:bodyPr/>
        <a:lstStyle/>
        <a:p>
          <a:r>
            <a:rPr lang="zh-CN" altLang="zh-CN">
              <a:latin typeface="+mj-ea"/>
              <a:ea typeface="+mj-ea"/>
            </a:rPr>
            <a:t>在训练集上训练网络</a:t>
          </a:r>
          <a:endParaRPr lang="zh-CN" altLang="en-US" dirty="0">
            <a:latin typeface="+mj-ea"/>
            <a:ea typeface="+mj-ea"/>
          </a:endParaRPr>
        </a:p>
      </dgm:t>
    </dgm:pt>
    <dgm:pt modelId="{1C194007-13F5-4121-BC4C-E34799BBD2F8}" type="parTrans" cxnId="{BD26EDA7-AAF8-411D-BBA6-E3B603B1C8E3}">
      <dgm:prSet/>
      <dgm:spPr/>
      <dgm:t>
        <a:bodyPr/>
        <a:lstStyle/>
        <a:p>
          <a:endParaRPr lang="zh-CN" altLang="en-US"/>
        </a:p>
      </dgm:t>
    </dgm:pt>
    <dgm:pt modelId="{DF8619A3-FC51-4950-88D7-D0CB6CA9A8EB}" type="sibTrans" cxnId="{BD26EDA7-AAF8-411D-BBA6-E3B603B1C8E3}">
      <dgm:prSet/>
      <dgm:spPr/>
      <dgm:t>
        <a:bodyPr/>
        <a:lstStyle/>
        <a:p>
          <a:endParaRPr lang="zh-CN" altLang="en-US"/>
        </a:p>
      </dgm:t>
    </dgm:pt>
    <dgm:pt modelId="{76D19E92-1891-4213-AC88-D4315746A140}">
      <dgm:prSet phldrT="[文本]"/>
      <dgm:spPr/>
      <dgm:t>
        <a:bodyPr/>
        <a:lstStyle/>
        <a:p>
          <a:r>
            <a:rPr lang="zh-CN" altLang="zh-CN" dirty="0">
              <a:latin typeface="+mj-ea"/>
              <a:ea typeface="+mj-ea"/>
            </a:rPr>
            <a:t>在测试集上测试网络</a:t>
          </a:r>
          <a:endParaRPr lang="zh-CN" altLang="en-US" dirty="0">
            <a:latin typeface="+mj-ea"/>
            <a:ea typeface="+mj-ea"/>
          </a:endParaRPr>
        </a:p>
      </dgm:t>
    </dgm:pt>
    <dgm:pt modelId="{235AF75C-5E5E-44B9-90DE-D2915D1D0FF8}" type="parTrans" cxnId="{8E2751B1-2CEF-409E-B3CA-23936D6F13C0}">
      <dgm:prSet/>
      <dgm:spPr/>
      <dgm:t>
        <a:bodyPr/>
        <a:lstStyle/>
        <a:p>
          <a:endParaRPr lang="zh-CN" altLang="en-US"/>
        </a:p>
      </dgm:t>
    </dgm:pt>
    <dgm:pt modelId="{47C2FC3E-7092-42BA-B79D-4F09ACB9756F}" type="sibTrans" cxnId="{8E2751B1-2CEF-409E-B3CA-23936D6F13C0}">
      <dgm:prSet/>
      <dgm:spPr/>
      <dgm:t>
        <a:bodyPr/>
        <a:lstStyle/>
        <a:p>
          <a:endParaRPr lang="zh-CN" altLang="en-US"/>
        </a:p>
      </dgm:t>
    </dgm:pt>
    <dgm:pt modelId="{FD66AF59-D39E-4184-BDD6-7D779AFD665C}" type="pres">
      <dgm:prSet presAssocID="{38E4B890-0BD0-4286-A950-0C62DD89C92B}" presName="outerComposite" presStyleCnt="0">
        <dgm:presLayoutVars>
          <dgm:chMax val="5"/>
          <dgm:dir/>
          <dgm:resizeHandles val="exact"/>
        </dgm:presLayoutVars>
      </dgm:prSet>
      <dgm:spPr/>
    </dgm:pt>
    <dgm:pt modelId="{63653B2B-3438-4269-9BA0-4D86FD15B728}" type="pres">
      <dgm:prSet presAssocID="{38E4B890-0BD0-4286-A950-0C62DD89C92B}" presName="dummyMaxCanvas" presStyleCnt="0">
        <dgm:presLayoutVars/>
      </dgm:prSet>
      <dgm:spPr/>
    </dgm:pt>
    <dgm:pt modelId="{B5C751EF-7B44-415B-8874-E388C003BEAB}" type="pres">
      <dgm:prSet presAssocID="{38E4B890-0BD0-4286-A950-0C62DD89C92B}" presName="FiveNodes_1" presStyleLbl="node1" presStyleIdx="0" presStyleCnt="5">
        <dgm:presLayoutVars>
          <dgm:bulletEnabled val="1"/>
        </dgm:presLayoutVars>
      </dgm:prSet>
      <dgm:spPr/>
    </dgm:pt>
    <dgm:pt modelId="{BC1D2AE3-0D8F-4980-9820-73416C5694CA}" type="pres">
      <dgm:prSet presAssocID="{38E4B890-0BD0-4286-A950-0C62DD89C92B}" presName="FiveNodes_2" presStyleLbl="node1" presStyleIdx="1" presStyleCnt="5">
        <dgm:presLayoutVars>
          <dgm:bulletEnabled val="1"/>
        </dgm:presLayoutVars>
      </dgm:prSet>
      <dgm:spPr/>
    </dgm:pt>
    <dgm:pt modelId="{E867AF3C-F154-465A-824A-CC7238713008}" type="pres">
      <dgm:prSet presAssocID="{38E4B890-0BD0-4286-A950-0C62DD89C92B}" presName="FiveNodes_3" presStyleLbl="node1" presStyleIdx="2" presStyleCnt="5">
        <dgm:presLayoutVars>
          <dgm:bulletEnabled val="1"/>
        </dgm:presLayoutVars>
      </dgm:prSet>
      <dgm:spPr/>
    </dgm:pt>
    <dgm:pt modelId="{238E035F-0E7D-433F-95B1-3B54E9932AE8}" type="pres">
      <dgm:prSet presAssocID="{38E4B890-0BD0-4286-A950-0C62DD89C92B}" presName="FiveNodes_4" presStyleLbl="node1" presStyleIdx="3" presStyleCnt="5">
        <dgm:presLayoutVars>
          <dgm:bulletEnabled val="1"/>
        </dgm:presLayoutVars>
      </dgm:prSet>
      <dgm:spPr/>
    </dgm:pt>
    <dgm:pt modelId="{56BAF956-601C-4884-BBBA-037D3518C152}" type="pres">
      <dgm:prSet presAssocID="{38E4B890-0BD0-4286-A950-0C62DD89C92B}" presName="FiveNodes_5" presStyleLbl="node1" presStyleIdx="4" presStyleCnt="5">
        <dgm:presLayoutVars>
          <dgm:bulletEnabled val="1"/>
        </dgm:presLayoutVars>
      </dgm:prSet>
      <dgm:spPr/>
    </dgm:pt>
    <dgm:pt modelId="{9742AEC7-6780-440C-BD31-6EE0F0ADA218}" type="pres">
      <dgm:prSet presAssocID="{38E4B890-0BD0-4286-A950-0C62DD89C92B}" presName="FiveConn_1-2" presStyleLbl="fgAccFollowNode1" presStyleIdx="0" presStyleCnt="4">
        <dgm:presLayoutVars>
          <dgm:bulletEnabled val="1"/>
        </dgm:presLayoutVars>
      </dgm:prSet>
      <dgm:spPr/>
    </dgm:pt>
    <dgm:pt modelId="{F19D38D4-4864-43A8-A1E6-BB4709978027}" type="pres">
      <dgm:prSet presAssocID="{38E4B890-0BD0-4286-A950-0C62DD89C92B}" presName="FiveConn_2-3" presStyleLbl="fgAccFollowNode1" presStyleIdx="1" presStyleCnt="4">
        <dgm:presLayoutVars>
          <dgm:bulletEnabled val="1"/>
        </dgm:presLayoutVars>
      </dgm:prSet>
      <dgm:spPr/>
    </dgm:pt>
    <dgm:pt modelId="{AF7C84C7-9562-4E53-9F58-C65EE097566F}" type="pres">
      <dgm:prSet presAssocID="{38E4B890-0BD0-4286-A950-0C62DD89C92B}" presName="FiveConn_3-4" presStyleLbl="fgAccFollowNode1" presStyleIdx="2" presStyleCnt="4">
        <dgm:presLayoutVars>
          <dgm:bulletEnabled val="1"/>
        </dgm:presLayoutVars>
      </dgm:prSet>
      <dgm:spPr/>
    </dgm:pt>
    <dgm:pt modelId="{BBBA1EA4-C2F2-4E5A-8FB0-729A72AC5A5E}" type="pres">
      <dgm:prSet presAssocID="{38E4B890-0BD0-4286-A950-0C62DD89C92B}" presName="FiveConn_4-5" presStyleLbl="fgAccFollowNode1" presStyleIdx="3" presStyleCnt="4">
        <dgm:presLayoutVars>
          <dgm:bulletEnabled val="1"/>
        </dgm:presLayoutVars>
      </dgm:prSet>
      <dgm:spPr/>
    </dgm:pt>
    <dgm:pt modelId="{F0BA8417-582A-4365-B4A8-BFDF4CCB4708}" type="pres">
      <dgm:prSet presAssocID="{38E4B890-0BD0-4286-A950-0C62DD89C92B}" presName="FiveNodes_1_text" presStyleLbl="node1" presStyleIdx="4" presStyleCnt="5">
        <dgm:presLayoutVars>
          <dgm:bulletEnabled val="1"/>
        </dgm:presLayoutVars>
      </dgm:prSet>
      <dgm:spPr/>
    </dgm:pt>
    <dgm:pt modelId="{276B9C3D-25D6-41D8-9527-1916B305D85E}" type="pres">
      <dgm:prSet presAssocID="{38E4B890-0BD0-4286-A950-0C62DD89C92B}" presName="FiveNodes_2_text" presStyleLbl="node1" presStyleIdx="4" presStyleCnt="5">
        <dgm:presLayoutVars>
          <dgm:bulletEnabled val="1"/>
        </dgm:presLayoutVars>
      </dgm:prSet>
      <dgm:spPr/>
    </dgm:pt>
    <dgm:pt modelId="{469432BA-2433-4C39-B83D-5FC4250FD0D7}" type="pres">
      <dgm:prSet presAssocID="{38E4B890-0BD0-4286-A950-0C62DD89C92B}" presName="FiveNodes_3_text" presStyleLbl="node1" presStyleIdx="4" presStyleCnt="5">
        <dgm:presLayoutVars>
          <dgm:bulletEnabled val="1"/>
        </dgm:presLayoutVars>
      </dgm:prSet>
      <dgm:spPr/>
    </dgm:pt>
    <dgm:pt modelId="{F1E6FB14-CCE3-447F-A901-528EFC92639E}" type="pres">
      <dgm:prSet presAssocID="{38E4B890-0BD0-4286-A950-0C62DD89C92B}" presName="FiveNodes_4_text" presStyleLbl="node1" presStyleIdx="4" presStyleCnt="5">
        <dgm:presLayoutVars>
          <dgm:bulletEnabled val="1"/>
        </dgm:presLayoutVars>
      </dgm:prSet>
      <dgm:spPr/>
    </dgm:pt>
    <dgm:pt modelId="{3CAACD26-B943-4082-88C2-2D00B4013722}" type="pres">
      <dgm:prSet presAssocID="{38E4B890-0BD0-4286-A950-0C62DD89C92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B22F707-1B5E-46A9-9BA8-EAC4B5857224}" type="presOf" srcId="{2FA5D37C-F5DA-47CB-BC55-DDCA27929638}" destId="{238E035F-0E7D-433F-95B1-3B54E9932AE8}" srcOrd="0" destOrd="0" presId="urn:microsoft.com/office/officeart/2005/8/layout/vProcess5"/>
    <dgm:cxn modelId="{CB52DB12-6550-4EF4-B8FE-86E3CF40EB5B}" type="presOf" srcId="{9F85DDFD-8729-4EF7-B88E-5C5BB292A9A6}" destId="{AF7C84C7-9562-4E53-9F58-C65EE097566F}" srcOrd="0" destOrd="0" presId="urn:microsoft.com/office/officeart/2005/8/layout/vProcess5"/>
    <dgm:cxn modelId="{9EBFEB18-ABD9-4635-A4FE-4F04F8BA63A4}" type="presOf" srcId="{F4A7BA78-224F-4BC1-A5EC-88ABBC83DF12}" destId="{B5C751EF-7B44-415B-8874-E388C003BEAB}" srcOrd="0" destOrd="0" presId="urn:microsoft.com/office/officeart/2005/8/layout/vProcess5"/>
    <dgm:cxn modelId="{8D462D26-CCFE-4A38-BDA2-2B1149B26E2B}" srcId="{38E4B890-0BD0-4286-A950-0C62DD89C92B}" destId="{ED7DAD01-3467-438E-930C-4C9F81549A66}" srcOrd="1" destOrd="0" parTransId="{0B111773-6C79-4A7B-A7AC-3042EBA04210}" sibTransId="{C8D1DA6D-1570-4E3A-B0EA-9F943F5037DF}"/>
    <dgm:cxn modelId="{C9337F43-C9D8-49A1-9F76-1E9A58BEA7BB}" type="presOf" srcId="{38E4B890-0BD0-4286-A950-0C62DD89C92B}" destId="{FD66AF59-D39E-4184-BDD6-7D779AFD665C}" srcOrd="0" destOrd="0" presId="urn:microsoft.com/office/officeart/2005/8/layout/vProcess5"/>
    <dgm:cxn modelId="{8A997D64-FD53-4846-B284-6AD0201015B5}" srcId="{38E4B890-0BD0-4286-A950-0C62DD89C92B}" destId="{10AD5295-7D97-4ED6-B924-EE87CC7662C5}" srcOrd="2" destOrd="0" parTransId="{D293B255-2E90-464C-AC60-1ACE540FA286}" sibTransId="{9F85DDFD-8729-4EF7-B88E-5C5BB292A9A6}"/>
    <dgm:cxn modelId="{218C6145-B2E0-4AD3-A21A-1ABB00AE09E3}" type="presOf" srcId="{2C6503A7-7C43-4AC6-986F-7016A91D6490}" destId="{9742AEC7-6780-440C-BD31-6EE0F0ADA218}" srcOrd="0" destOrd="0" presId="urn:microsoft.com/office/officeart/2005/8/layout/vProcess5"/>
    <dgm:cxn modelId="{ECD97265-CE7D-4E53-87FF-B6A31585CFC3}" type="presOf" srcId="{76D19E92-1891-4213-AC88-D4315746A140}" destId="{56BAF956-601C-4884-BBBA-037D3518C152}" srcOrd="0" destOrd="0" presId="urn:microsoft.com/office/officeart/2005/8/layout/vProcess5"/>
    <dgm:cxn modelId="{0E85C466-3A4D-458B-9891-5A706C5D0832}" type="presOf" srcId="{C8D1DA6D-1570-4E3A-B0EA-9F943F5037DF}" destId="{F19D38D4-4864-43A8-A1E6-BB4709978027}" srcOrd="0" destOrd="0" presId="urn:microsoft.com/office/officeart/2005/8/layout/vProcess5"/>
    <dgm:cxn modelId="{D87FC946-34EE-4746-BA51-1CA9C9684242}" type="presOf" srcId="{DF8619A3-FC51-4950-88D7-D0CB6CA9A8EB}" destId="{BBBA1EA4-C2F2-4E5A-8FB0-729A72AC5A5E}" srcOrd="0" destOrd="0" presId="urn:microsoft.com/office/officeart/2005/8/layout/vProcess5"/>
    <dgm:cxn modelId="{0EEBA852-BCE4-4AC5-A373-42BACA624355}" type="presOf" srcId="{10AD5295-7D97-4ED6-B924-EE87CC7662C5}" destId="{469432BA-2433-4C39-B83D-5FC4250FD0D7}" srcOrd="1" destOrd="0" presId="urn:microsoft.com/office/officeart/2005/8/layout/vProcess5"/>
    <dgm:cxn modelId="{7E7D2154-01F1-4D1E-9855-A7F80353A1A6}" type="presOf" srcId="{ED7DAD01-3467-438E-930C-4C9F81549A66}" destId="{BC1D2AE3-0D8F-4980-9820-73416C5694CA}" srcOrd="0" destOrd="0" presId="urn:microsoft.com/office/officeart/2005/8/layout/vProcess5"/>
    <dgm:cxn modelId="{30E72F76-02D5-4924-A646-6751E18ED26C}" srcId="{38E4B890-0BD0-4286-A950-0C62DD89C92B}" destId="{F4A7BA78-224F-4BC1-A5EC-88ABBC83DF12}" srcOrd="0" destOrd="0" parTransId="{73BCAA19-17C8-4C0B-9344-4FE2B4052E3B}" sibTransId="{2C6503A7-7C43-4AC6-986F-7016A91D6490}"/>
    <dgm:cxn modelId="{7187A47E-E302-4E57-8558-4D862DDCC7E9}" type="presOf" srcId="{76D19E92-1891-4213-AC88-D4315746A140}" destId="{3CAACD26-B943-4082-88C2-2D00B4013722}" srcOrd="1" destOrd="0" presId="urn:microsoft.com/office/officeart/2005/8/layout/vProcess5"/>
    <dgm:cxn modelId="{6468889C-2D23-44CB-B091-ECFD316F0963}" type="presOf" srcId="{ED7DAD01-3467-438E-930C-4C9F81549A66}" destId="{276B9C3D-25D6-41D8-9527-1916B305D85E}" srcOrd="1" destOrd="0" presId="urn:microsoft.com/office/officeart/2005/8/layout/vProcess5"/>
    <dgm:cxn modelId="{BD26EDA7-AAF8-411D-BBA6-E3B603B1C8E3}" srcId="{38E4B890-0BD0-4286-A950-0C62DD89C92B}" destId="{2FA5D37C-F5DA-47CB-BC55-DDCA27929638}" srcOrd="3" destOrd="0" parTransId="{1C194007-13F5-4121-BC4C-E34799BBD2F8}" sibTransId="{DF8619A3-FC51-4950-88D7-D0CB6CA9A8EB}"/>
    <dgm:cxn modelId="{8E2751B1-2CEF-409E-B3CA-23936D6F13C0}" srcId="{38E4B890-0BD0-4286-A950-0C62DD89C92B}" destId="{76D19E92-1891-4213-AC88-D4315746A140}" srcOrd="4" destOrd="0" parTransId="{235AF75C-5E5E-44B9-90DE-D2915D1D0FF8}" sibTransId="{47C2FC3E-7092-42BA-B79D-4F09ACB9756F}"/>
    <dgm:cxn modelId="{1923DEC5-386B-4A6A-AB9D-0AA286448473}" type="presOf" srcId="{2FA5D37C-F5DA-47CB-BC55-DDCA27929638}" destId="{F1E6FB14-CCE3-447F-A901-528EFC92639E}" srcOrd="1" destOrd="0" presId="urn:microsoft.com/office/officeart/2005/8/layout/vProcess5"/>
    <dgm:cxn modelId="{C8DC7DF2-2DB8-4202-9DD8-B9C0243478EA}" type="presOf" srcId="{F4A7BA78-224F-4BC1-A5EC-88ABBC83DF12}" destId="{F0BA8417-582A-4365-B4A8-BFDF4CCB4708}" srcOrd="1" destOrd="0" presId="urn:microsoft.com/office/officeart/2005/8/layout/vProcess5"/>
    <dgm:cxn modelId="{EE16B0F6-ED5E-4A8E-B5D3-17AD753DE2E4}" type="presOf" srcId="{10AD5295-7D97-4ED6-B924-EE87CC7662C5}" destId="{E867AF3C-F154-465A-824A-CC7238713008}" srcOrd="0" destOrd="0" presId="urn:microsoft.com/office/officeart/2005/8/layout/vProcess5"/>
    <dgm:cxn modelId="{43A37CA5-B3BB-4144-8B94-1644A5507E76}" type="presParOf" srcId="{FD66AF59-D39E-4184-BDD6-7D779AFD665C}" destId="{63653B2B-3438-4269-9BA0-4D86FD15B728}" srcOrd="0" destOrd="0" presId="urn:microsoft.com/office/officeart/2005/8/layout/vProcess5"/>
    <dgm:cxn modelId="{F4CE8C62-5D69-4B46-B2B4-C09077A6E3E4}" type="presParOf" srcId="{FD66AF59-D39E-4184-BDD6-7D779AFD665C}" destId="{B5C751EF-7B44-415B-8874-E388C003BEAB}" srcOrd="1" destOrd="0" presId="urn:microsoft.com/office/officeart/2005/8/layout/vProcess5"/>
    <dgm:cxn modelId="{5422B468-68A0-4B90-B7BA-8B58C23DEC52}" type="presParOf" srcId="{FD66AF59-D39E-4184-BDD6-7D779AFD665C}" destId="{BC1D2AE3-0D8F-4980-9820-73416C5694CA}" srcOrd="2" destOrd="0" presId="urn:microsoft.com/office/officeart/2005/8/layout/vProcess5"/>
    <dgm:cxn modelId="{FA94CE51-A84E-43F2-93A9-9F4CF1FD2BB7}" type="presParOf" srcId="{FD66AF59-D39E-4184-BDD6-7D779AFD665C}" destId="{E867AF3C-F154-465A-824A-CC7238713008}" srcOrd="3" destOrd="0" presId="urn:microsoft.com/office/officeart/2005/8/layout/vProcess5"/>
    <dgm:cxn modelId="{F264CDF0-D128-4946-B0FD-B4160F772E92}" type="presParOf" srcId="{FD66AF59-D39E-4184-BDD6-7D779AFD665C}" destId="{238E035F-0E7D-433F-95B1-3B54E9932AE8}" srcOrd="4" destOrd="0" presId="urn:microsoft.com/office/officeart/2005/8/layout/vProcess5"/>
    <dgm:cxn modelId="{B26198E8-3D36-41D1-A9E0-35CAF85ED564}" type="presParOf" srcId="{FD66AF59-D39E-4184-BDD6-7D779AFD665C}" destId="{56BAF956-601C-4884-BBBA-037D3518C152}" srcOrd="5" destOrd="0" presId="urn:microsoft.com/office/officeart/2005/8/layout/vProcess5"/>
    <dgm:cxn modelId="{627DE641-ACFF-43C5-83E5-558C652D6ED2}" type="presParOf" srcId="{FD66AF59-D39E-4184-BDD6-7D779AFD665C}" destId="{9742AEC7-6780-440C-BD31-6EE0F0ADA218}" srcOrd="6" destOrd="0" presId="urn:microsoft.com/office/officeart/2005/8/layout/vProcess5"/>
    <dgm:cxn modelId="{3111A751-575E-4643-92B0-65B6722C1477}" type="presParOf" srcId="{FD66AF59-D39E-4184-BDD6-7D779AFD665C}" destId="{F19D38D4-4864-43A8-A1E6-BB4709978027}" srcOrd="7" destOrd="0" presId="urn:microsoft.com/office/officeart/2005/8/layout/vProcess5"/>
    <dgm:cxn modelId="{0D711199-FDC0-446D-83A8-C97FBDB62F7F}" type="presParOf" srcId="{FD66AF59-D39E-4184-BDD6-7D779AFD665C}" destId="{AF7C84C7-9562-4E53-9F58-C65EE097566F}" srcOrd="8" destOrd="0" presId="urn:microsoft.com/office/officeart/2005/8/layout/vProcess5"/>
    <dgm:cxn modelId="{2E01923B-CF51-41AD-9F6F-1C51E3FA4CBE}" type="presParOf" srcId="{FD66AF59-D39E-4184-BDD6-7D779AFD665C}" destId="{BBBA1EA4-C2F2-4E5A-8FB0-729A72AC5A5E}" srcOrd="9" destOrd="0" presId="urn:microsoft.com/office/officeart/2005/8/layout/vProcess5"/>
    <dgm:cxn modelId="{4CE058D0-99F4-4ED5-B5F0-B915760A6485}" type="presParOf" srcId="{FD66AF59-D39E-4184-BDD6-7D779AFD665C}" destId="{F0BA8417-582A-4365-B4A8-BFDF4CCB4708}" srcOrd="10" destOrd="0" presId="urn:microsoft.com/office/officeart/2005/8/layout/vProcess5"/>
    <dgm:cxn modelId="{5F036C83-1F75-43E2-90B3-8F4765CE0C41}" type="presParOf" srcId="{FD66AF59-D39E-4184-BDD6-7D779AFD665C}" destId="{276B9C3D-25D6-41D8-9527-1916B305D85E}" srcOrd="11" destOrd="0" presId="urn:microsoft.com/office/officeart/2005/8/layout/vProcess5"/>
    <dgm:cxn modelId="{4E8F4DC4-72ED-4B22-ADCF-AB876CC80C25}" type="presParOf" srcId="{FD66AF59-D39E-4184-BDD6-7D779AFD665C}" destId="{469432BA-2433-4C39-B83D-5FC4250FD0D7}" srcOrd="12" destOrd="0" presId="urn:microsoft.com/office/officeart/2005/8/layout/vProcess5"/>
    <dgm:cxn modelId="{E7ED4C8F-E361-4DF6-95CD-AA34096BB1CF}" type="presParOf" srcId="{FD66AF59-D39E-4184-BDD6-7D779AFD665C}" destId="{F1E6FB14-CCE3-447F-A901-528EFC92639E}" srcOrd="13" destOrd="0" presId="urn:microsoft.com/office/officeart/2005/8/layout/vProcess5"/>
    <dgm:cxn modelId="{F56ED250-BAE1-4CD7-99D4-91452C1B6F1C}" type="presParOf" srcId="{FD66AF59-D39E-4184-BDD6-7D779AFD665C}" destId="{3CAACD26-B943-4082-88C2-2D00B401372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751EF-7B44-415B-8874-E388C003BEAB}">
      <dsp:nvSpPr>
        <dsp:cNvPr id="0" name=""/>
        <dsp:cNvSpPr/>
      </dsp:nvSpPr>
      <dsp:spPr>
        <a:xfrm>
          <a:off x="0" y="0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>
              <a:latin typeface="+mj-ea"/>
              <a:ea typeface="+mj-ea"/>
            </a:rPr>
            <a:t>加载训练集和测试集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21649" y="21649"/>
        <a:ext cx="3962758" cy="695841"/>
      </dsp:txXfrm>
    </dsp:sp>
    <dsp:sp modelId="{BC1D2AE3-0D8F-4980-9820-73416C5694CA}">
      <dsp:nvSpPr>
        <dsp:cNvPr id="0" name=""/>
        <dsp:cNvSpPr/>
      </dsp:nvSpPr>
      <dsp:spPr>
        <a:xfrm>
          <a:off x="361938" y="841798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+mj-ea"/>
              <a:ea typeface="+mj-ea"/>
            </a:rPr>
            <a:t>定义一个卷积神经网络</a:t>
          </a:r>
        </a:p>
      </dsp:txBody>
      <dsp:txXfrm>
        <a:off x="383587" y="863447"/>
        <a:ext cx="3961150" cy="695841"/>
      </dsp:txXfrm>
    </dsp:sp>
    <dsp:sp modelId="{E867AF3C-F154-465A-824A-CC7238713008}">
      <dsp:nvSpPr>
        <dsp:cNvPr id="0" name=""/>
        <dsp:cNvSpPr/>
      </dsp:nvSpPr>
      <dsp:spPr>
        <a:xfrm>
          <a:off x="723876" y="1683596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>
              <a:latin typeface="+mj-ea"/>
              <a:ea typeface="+mj-ea"/>
            </a:rPr>
            <a:t>定义损失函数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745525" y="1705245"/>
        <a:ext cx="3961150" cy="695841"/>
      </dsp:txXfrm>
    </dsp:sp>
    <dsp:sp modelId="{238E035F-0E7D-433F-95B1-3B54E9932AE8}">
      <dsp:nvSpPr>
        <dsp:cNvPr id="0" name=""/>
        <dsp:cNvSpPr/>
      </dsp:nvSpPr>
      <dsp:spPr>
        <a:xfrm>
          <a:off x="1085815" y="2525394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>
              <a:latin typeface="+mj-ea"/>
              <a:ea typeface="+mj-ea"/>
            </a:rPr>
            <a:t>在训练集上训练网络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1107464" y="2547043"/>
        <a:ext cx="3961150" cy="695841"/>
      </dsp:txXfrm>
    </dsp:sp>
    <dsp:sp modelId="{56BAF956-601C-4884-BBBA-037D3518C152}">
      <dsp:nvSpPr>
        <dsp:cNvPr id="0" name=""/>
        <dsp:cNvSpPr/>
      </dsp:nvSpPr>
      <dsp:spPr>
        <a:xfrm>
          <a:off x="1447753" y="3367192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+mj-ea"/>
              <a:ea typeface="+mj-ea"/>
            </a:rPr>
            <a:t>在测试集上测试网络</a:t>
          </a:r>
        </a:p>
      </dsp:txBody>
      <dsp:txXfrm>
        <a:off x="1469402" y="3388841"/>
        <a:ext cx="3961150" cy="695841"/>
      </dsp:txXfrm>
    </dsp:sp>
    <dsp:sp modelId="{9742AEC7-6780-440C-BD31-6EE0F0ADA218}">
      <dsp:nvSpPr>
        <dsp:cNvPr id="0" name=""/>
        <dsp:cNvSpPr/>
      </dsp:nvSpPr>
      <dsp:spPr>
        <a:xfrm>
          <a:off x="4366387" y="539982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4474486" y="539982"/>
        <a:ext cx="264242" cy="361531"/>
      </dsp:txXfrm>
    </dsp:sp>
    <dsp:sp modelId="{F19D38D4-4864-43A8-A1E6-BB4709978027}">
      <dsp:nvSpPr>
        <dsp:cNvPr id="0" name=""/>
        <dsp:cNvSpPr/>
      </dsp:nvSpPr>
      <dsp:spPr>
        <a:xfrm>
          <a:off x="4728325" y="1381780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4836424" y="1381780"/>
        <a:ext cx="264242" cy="361531"/>
      </dsp:txXfrm>
    </dsp:sp>
    <dsp:sp modelId="{AF7C84C7-9562-4E53-9F58-C65EE097566F}">
      <dsp:nvSpPr>
        <dsp:cNvPr id="0" name=""/>
        <dsp:cNvSpPr/>
      </dsp:nvSpPr>
      <dsp:spPr>
        <a:xfrm>
          <a:off x="5090264" y="2211259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5198363" y="2211259"/>
        <a:ext cx="264242" cy="361531"/>
      </dsp:txXfrm>
    </dsp:sp>
    <dsp:sp modelId="{BBBA1EA4-C2F2-4E5A-8FB0-729A72AC5A5E}">
      <dsp:nvSpPr>
        <dsp:cNvPr id="0" name=""/>
        <dsp:cNvSpPr/>
      </dsp:nvSpPr>
      <dsp:spPr>
        <a:xfrm>
          <a:off x="5452202" y="3061270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/>
        </a:p>
      </dsp:txBody>
      <dsp:txXfrm>
        <a:off x="5560301" y="3061270"/>
        <a:ext cx="264242" cy="36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2022-03-16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92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17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25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2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52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7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699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61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833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23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469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6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68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381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46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055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95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1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46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29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74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6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7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0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49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4607A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45C75"/>
                </a:solidFill>
                <a:latin typeface="Constantia"/>
                <a:cs typeface="Constantia"/>
              </a:defRPr>
            </a:lvl1pPr>
          </a:lstStyle>
          <a:p>
            <a:pPr marL="38100">
              <a:lnSpc>
                <a:spcPts val="2385"/>
              </a:lnSpc>
            </a:pPr>
            <a:fld id="{81D60167-4931-47E6-BA6A-407CBD079E47}" type="slidenum">
              <a:rPr lang="en-US" altLang="zh-CN" smtClean="0"/>
              <a:pPr marL="38100">
                <a:lnSpc>
                  <a:spcPts val="238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9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03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zh-CN" sz="4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入门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dirty="0">
                <a:latin typeface="Constantia"/>
                <a:cs typeface="Constantia"/>
              </a:rPr>
              <a:t>Python</a:t>
            </a:r>
            <a:r>
              <a:rPr sz="2600" b="1" dirty="0">
                <a:latin typeface="宋体"/>
                <a:cs typeface="宋体"/>
              </a:rPr>
              <a:t>、</a:t>
            </a:r>
            <a:r>
              <a:rPr sz="2600" b="1" spc="-40" dirty="0">
                <a:latin typeface="Constantia"/>
                <a:cs typeface="Constantia"/>
              </a:rPr>
              <a:t>PyTorch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1.x</a:t>
            </a:r>
            <a:r>
              <a:rPr sz="2600" b="1" dirty="0">
                <a:latin typeface="宋体"/>
                <a:cs typeface="宋体"/>
              </a:rPr>
              <a:t>与</a:t>
            </a:r>
            <a:r>
              <a:rPr sz="2600" b="1" spc="-25" dirty="0">
                <a:latin typeface="Constantia"/>
                <a:cs typeface="Constantia"/>
              </a:rPr>
              <a:t>TensorFlow2.x</a:t>
            </a:r>
            <a:r>
              <a:rPr sz="2600" b="1" dirty="0">
                <a:latin typeface="宋体"/>
                <a:cs typeface="宋体"/>
              </a:rPr>
              <a:t>的比较</a:t>
            </a:r>
            <a:endParaRPr sz="2600">
              <a:latin typeface="宋体"/>
              <a:cs typeface="宋体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E0B0E4-4BE0-4529-9588-D73E717B768D}"/>
              </a:ext>
            </a:extLst>
          </p:cNvPr>
          <p:cNvGraphicFramePr>
            <a:graphicFrameLocks noGrp="1"/>
          </p:cNvGraphicFramePr>
          <p:nvPr/>
        </p:nvGraphicFramePr>
        <p:xfrm>
          <a:off x="1851731" y="2169754"/>
          <a:ext cx="8213233" cy="4351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35">
                  <a:extLst>
                    <a:ext uri="{9D8B030D-6E8A-4147-A177-3AD203B41FA5}">
                      <a16:colId xmlns:a16="http://schemas.microsoft.com/office/drawing/2014/main" val="1117610725"/>
                    </a:ext>
                  </a:extLst>
                </a:gridCol>
                <a:gridCol w="1855760">
                  <a:extLst>
                    <a:ext uri="{9D8B030D-6E8A-4147-A177-3AD203B41FA5}">
                      <a16:colId xmlns:a16="http://schemas.microsoft.com/office/drawing/2014/main" val="801647804"/>
                    </a:ext>
                  </a:extLst>
                </a:gridCol>
                <a:gridCol w="2442419">
                  <a:extLst>
                    <a:ext uri="{9D8B030D-6E8A-4147-A177-3AD203B41FA5}">
                      <a16:colId xmlns:a16="http://schemas.microsoft.com/office/drawing/2014/main" val="316867775"/>
                    </a:ext>
                  </a:extLst>
                </a:gridCol>
                <a:gridCol w="2442419">
                  <a:extLst>
                    <a:ext uri="{9D8B030D-6E8A-4147-A177-3AD203B41FA5}">
                      <a16:colId xmlns:a16="http://schemas.microsoft.com/office/drawing/2014/main" val="1161875254"/>
                    </a:ext>
                  </a:extLst>
                </a:gridCol>
              </a:tblGrid>
              <a:tr h="392104">
                <a:tc>
                  <a:txBody>
                    <a:bodyPr/>
                    <a:lstStyle/>
                    <a:p>
                      <a:pPr algn="ctr">
                        <a:lnSpc>
                          <a:spcPts val="1185"/>
                        </a:lnSpc>
                      </a:pPr>
                      <a:r>
                        <a:rPr lang="zh-CN" sz="1300" kern="1200" dirty="0">
                          <a:solidFill>
                            <a:schemeClr val="tx2"/>
                          </a:solidFill>
                          <a:effectLst/>
                        </a:rPr>
                        <a:t>类别</a:t>
                      </a:r>
                      <a:endParaRPr lang="zh-CN" sz="10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 dirty="0">
                          <a:solidFill>
                            <a:schemeClr val="tx2"/>
                          </a:solidFill>
                          <a:effectLst/>
                        </a:rPr>
                        <a:t>Python</a:t>
                      </a:r>
                      <a:endParaRPr lang="zh-CN" sz="10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 dirty="0" err="1">
                          <a:solidFill>
                            <a:schemeClr val="tx2"/>
                          </a:solidFill>
                          <a:effectLst/>
                        </a:rPr>
                        <a:t>PyTorch</a:t>
                      </a:r>
                      <a:r>
                        <a:rPr lang="en-US" sz="1300" kern="1200" spc="-7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2"/>
                          </a:solidFill>
                          <a:effectLst/>
                        </a:rPr>
                        <a:t>1+</a:t>
                      </a:r>
                      <a:endParaRPr lang="zh-CN" sz="10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 dirty="0">
                          <a:solidFill>
                            <a:schemeClr val="tx2"/>
                          </a:solidFill>
                          <a:effectLst/>
                        </a:rPr>
                        <a:t>TensorFlow</a:t>
                      </a:r>
                      <a:r>
                        <a:rPr lang="en-US" sz="1300" kern="1200" spc="-75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tx2"/>
                          </a:solidFill>
                          <a:effectLst/>
                        </a:rPr>
                        <a:t>2+</a:t>
                      </a:r>
                      <a:endParaRPr lang="zh-CN" sz="10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2089603397"/>
                  </a:ext>
                </a:extLst>
              </a:tr>
              <a:tr h="410063">
                <a:tc>
                  <a:txBody>
                    <a:bodyPr/>
                    <a:lstStyle/>
                    <a:p>
                      <a:pPr algn="ctr">
                        <a:lnSpc>
                          <a:spcPts val="1185"/>
                        </a:lnSpc>
                      </a:pPr>
                      <a:r>
                        <a:rPr lang="zh-CN" sz="1300" kern="1200">
                          <a:effectLst/>
                        </a:rPr>
                        <a:t>类型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>
                          <a:effectLst/>
                        </a:rPr>
                        <a:t>nn.nd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>
                          <a:effectLst/>
                        </a:rPr>
                        <a:t>Tensor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en-US" sz="1300" kern="1200">
                          <a:effectLst/>
                        </a:rPr>
                        <a:t>Tensor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4123918083"/>
                  </a:ext>
                </a:extLst>
              </a:tr>
              <a:tr h="2499170">
                <a:tc>
                  <a:txBody>
                    <a:bodyPr/>
                    <a:lstStyle/>
                    <a:p>
                      <a:pPr algn="ctr">
                        <a:lnSpc>
                          <a:spcPts val="1185"/>
                        </a:lnSpc>
                      </a:pPr>
                      <a:r>
                        <a:rPr lang="zh-CN" sz="1300" kern="1200">
                          <a:effectLst/>
                        </a:rPr>
                        <a:t>自动求导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zh-CN" sz="1300" kern="1200">
                          <a:effectLst/>
                        </a:rPr>
                        <a:t>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zh-CN" sz="1300" kern="1200">
                          <a:effectLst/>
                        </a:rPr>
                        <a:t>支持</a:t>
                      </a:r>
                      <a:r>
                        <a:rPr lang="en-US" sz="1300" kern="1200">
                          <a:effectLst/>
                        </a:rPr>
                        <a:t>,</a:t>
                      </a:r>
                      <a:r>
                        <a:rPr lang="zh-CN" sz="1300" kern="1200">
                          <a:effectLst/>
                        </a:rPr>
                        <a:t>示例</a:t>
                      </a:r>
                      <a:endParaRPr lang="zh-CN" sz="1000" kern="100">
                        <a:effectLst/>
                      </a:endParaRPr>
                    </a:p>
                    <a:p>
                      <a:pPr marL="73025" marR="100330" algn="l">
                        <a:lnSpc>
                          <a:spcPct val="102000"/>
                        </a:lnSpc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x=torch.tenso</a:t>
                      </a:r>
                      <a:r>
                        <a:rPr lang="en-US" sz="1300" kern="1200" spc="-15">
                          <a:effectLst/>
                        </a:rPr>
                        <a:t>r</a:t>
                      </a:r>
                      <a:r>
                        <a:rPr lang="en-US" sz="1300" kern="1200">
                          <a:effectLst/>
                        </a:rPr>
                        <a:t>([2</a:t>
                      </a:r>
                      <a:r>
                        <a:rPr lang="en-US" sz="1300" kern="1200" spc="-15">
                          <a:effectLst/>
                        </a:rPr>
                        <a:t>.</a:t>
                      </a:r>
                      <a:r>
                        <a:rPr lang="en-US" sz="1300" kern="1200">
                          <a:effectLst/>
                        </a:rPr>
                        <a:t>0,3</a:t>
                      </a:r>
                      <a:r>
                        <a:rPr lang="en-US" sz="1300" kern="1200" spc="-15">
                          <a:effectLst/>
                        </a:rPr>
                        <a:t>.</a:t>
                      </a:r>
                      <a:r>
                        <a:rPr lang="en-US" sz="1300" kern="1200">
                          <a:effectLst/>
                        </a:rPr>
                        <a:t>6],r</a:t>
                      </a:r>
                      <a:r>
                        <a:rPr lang="en-US" sz="1300" kern="1200" spc="-15">
                          <a:effectLst/>
                        </a:rPr>
                        <a:t>e</a:t>
                      </a:r>
                      <a:r>
                        <a:rPr lang="en-US" sz="1300" kern="1200">
                          <a:effectLst/>
                        </a:rPr>
                        <a:t>qui</a:t>
                      </a:r>
                      <a:r>
                        <a:rPr lang="en-US" sz="1300" kern="1200" spc="-15">
                          <a:effectLst/>
                        </a:rPr>
                        <a:t>r</a:t>
                      </a:r>
                      <a:r>
                        <a:rPr lang="en-US" sz="1300" kern="1200">
                          <a:effectLst/>
                        </a:rPr>
                        <a:t>e  s_grad=True)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85"/>
                        </a:lnSpc>
                      </a:pPr>
                      <a:r>
                        <a:rPr lang="zh-CN" sz="1300" kern="1200">
                          <a:effectLst/>
                        </a:rPr>
                        <a:t>支持，①对变</a:t>
                      </a:r>
                      <a:r>
                        <a:rPr lang="zh-CN" sz="1300" kern="1200" spc="-15">
                          <a:effectLst/>
                        </a:rPr>
                        <a:t>量</a:t>
                      </a:r>
                      <a:r>
                        <a:rPr lang="zh-CN" sz="1300" kern="1200">
                          <a:effectLst/>
                        </a:rPr>
                        <a:t>求</a:t>
                      </a:r>
                      <a:r>
                        <a:rPr lang="zh-CN" sz="1300" kern="1200" spc="-15">
                          <a:effectLst/>
                        </a:rPr>
                        <a:t>导</a:t>
                      </a:r>
                      <a:r>
                        <a:rPr lang="zh-CN" sz="1300" kern="1200">
                          <a:effectLst/>
                        </a:rPr>
                        <a:t>示例</a:t>
                      </a:r>
                      <a:endParaRPr lang="zh-CN" sz="1000" kern="100">
                        <a:effectLst/>
                      </a:endParaRPr>
                    </a:p>
                    <a:p>
                      <a:pPr marL="73025" marR="91440" algn="l">
                        <a:lnSpc>
                          <a:spcPct val="102000"/>
                        </a:lnSpc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v=tf.Variable([3.2, 4.3], </a:t>
                      </a:r>
                      <a:r>
                        <a:rPr lang="en-US" sz="1300" kern="1200" spc="5">
                          <a:effectLst/>
                        </a:rPr>
                        <a:t> </a:t>
                      </a:r>
                      <a:r>
                        <a:rPr lang="en-US" sz="1300" kern="1200" spc="-5">
                          <a:effectLst/>
                        </a:rPr>
                        <a:t>dtype=tf.float16)</a:t>
                      </a:r>
                      <a:r>
                        <a:rPr lang="zh-CN" sz="1300" kern="1200" spc="-5">
                          <a:effectLst/>
                        </a:rPr>
                        <a:t>，</a:t>
                      </a:r>
                      <a:r>
                        <a:rPr lang="en-US" sz="1300" kern="1200" spc="-5">
                          <a:effectLst/>
                        </a:rPr>
                        <a:t>#TensorFlow</a:t>
                      </a:r>
                      <a:r>
                        <a:rPr lang="zh-CN" sz="1300" kern="1200" spc="5">
                          <a:effectLst/>
                        </a:rPr>
                        <a:t>一 般使用梯度磁</a:t>
                      </a:r>
                      <a:r>
                        <a:rPr lang="zh-CN" sz="1300" kern="1200" spc="-5">
                          <a:effectLst/>
                        </a:rPr>
                        <a:t>带</a:t>
                      </a:r>
                      <a:r>
                        <a:rPr lang="en-US" sz="1300" kern="1200" spc="-5">
                          <a:effectLst/>
                        </a:rPr>
                        <a:t>tf.GradientTape</a:t>
                      </a:r>
                      <a:r>
                        <a:rPr lang="zh-CN" sz="1300" kern="1200" spc="5">
                          <a:effectLst/>
                        </a:rPr>
                        <a:t>来记 </a:t>
                      </a:r>
                      <a:r>
                        <a:rPr lang="zh-CN" sz="1300" kern="1200">
                          <a:effectLst/>
                        </a:rPr>
                        <a:t>录正向运算过</a:t>
                      </a:r>
                      <a:r>
                        <a:rPr lang="zh-CN" sz="1300" kern="1200" spc="-15">
                          <a:effectLst/>
                        </a:rPr>
                        <a:t>程</a:t>
                      </a:r>
                      <a:r>
                        <a:rPr lang="zh-CN" sz="1300" kern="1200">
                          <a:effectLst/>
                        </a:rPr>
                        <a:t>，</a:t>
                      </a:r>
                      <a:r>
                        <a:rPr lang="zh-CN" sz="1300" kern="1200" spc="-15">
                          <a:effectLst/>
                        </a:rPr>
                        <a:t>然</a:t>
                      </a:r>
                      <a:r>
                        <a:rPr lang="zh-CN" sz="1300" kern="1200">
                          <a:effectLst/>
                        </a:rPr>
                        <a:t>后</a:t>
                      </a:r>
                      <a:r>
                        <a:rPr lang="zh-CN" sz="1300" kern="1200" spc="-15">
                          <a:effectLst/>
                        </a:rPr>
                        <a:t>反</a:t>
                      </a:r>
                      <a:r>
                        <a:rPr lang="zh-CN" sz="1300" kern="1200">
                          <a:effectLst/>
                        </a:rPr>
                        <a:t>播磁</a:t>
                      </a:r>
                      <a:r>
                        <a:rPr lang="zh-CN" sz="1300" kern="1200" spc="-15">
                          <a:effectLst/>
                        </a:rPr>
                        <a:t>带</a:t>
                      </a:r>
                      <a:r>
                        <a:rPr lang="zh-CN" sz="1300" kern="1200">
                          <a:effectLst/>
                        </a:rPr>
                        <a:t>自动 </a:t>
                      </a:r>
                      <a:r>
                        <a:rPr lang="zh-CN" sz="1300" kern="1200" spc="5">
                          <a:effectLst/>
                        </a:rPr>
                        <a:t>得到梯度值。</a:t>
                      </a:r>
                      <a:endParaRPr lang="zh-CN" sz="1000" kern="100">
                        <a:effectLst/>
                      </a:endParaRPr>
                    </a:p>
                    <a:p>
                      <a:pPr marL="73025" algn="l"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zh-CN" sz="1300" kern="1200" spc="5">
                          <a:effectLst/>
                        </a:rPr>
                        <a:t>②</a:t>
                      </a:r>
                      <a:r>
                        <a:rPr lang="zh-CN" sz="1300" kern="1200" spc="-10">
                          <a:effectLst/>
                        </a:rPr>
                        <a:t>对</a:t>
                      </a:r>
                      <a:r>
                        <a:rPr lang="zh-CN" sz="1300" kern="1200" spc="5">
                          <a:effectLst/>
                        </a:rPr>
                        <a:t>常</a:t>
                      </a:r>
                      <a:r>
                        <a:rPr lang="zh-CN" sz="1300" kern="1200" spc="-10">
                          <a:effectLst/>
                        </a:rPr>
                        <a:t>量</a:t>
                      </a:r>
                      <a:r>
                        <a:rPr lang="zh-CN" sz="1300" kern="1200" spc="5">
                          <a:effectLst/>
                        </a:rPr>
                        <a:t>也</a:t>
                      </a:r>
                      <a:r>
                        <a:rPr lang="zh-CN" sz="1300" kern="1200" spc="-10">
                          <a:effectLst/>
                        </a:rPr>
                        <a:t>可</a:t>
                      </a:r>
                      <a:r>
                        <a:rPr lang="zh-CN" sz="1300" kern="1200" spc="5">
                          <a:effectLst/>
                        </a:rPr>
                        <a:t>求</a:t>
                      </a:r>
                      <a:r>
                        <a:rPr lang="zh-CN" sz="1300" kern="1200" spc="-10">
                          <a:effectLst/>
                        </a:rPr>
                        <a:t>导</a:t>
                      </a:r>
                      <a:r>
                        <a:rPr lang="zh-CN" sz="1300" kern="1200" spc="5">
                          <a:effectLst/>
                        </a:rPr>
                        <a:t>，</a:t>
                      </a:r>
                      <a:r>
                        <a:rPr lang="zh-CN" sz="1300" kern="1200" spc="-10">
                          <a:effectLst/>
                        </a:rPr>
                        <a:t>需要</a:t>
                      </a:r>
                      <a:r>
                        <a:rPr lang="zh-CN" sz="1300" kern="1200" spc="5">
                          <a:effectLst/>
                        </a:rPr>
                        <a:t>增</a:t>
                      </a:r>
                      <a:r>
                        <a:rPr lang="zh-CN" sz="1300" kern="1200" spc="-10">
                          <a:effectLst/>
                        </a:rPr>
                        <a:t>加</a:t>
                      </a:r>
                      <a:r>
                        <a:rPr lang="en-US" sz="1300" kern="1200" spc="-5">
                          <a:effectLst/>
                        </a:rPr>
                        <a:t>watch</a:t>
                      </a:r>
                      <a:r>
                        <a:rPr lang="zh-CN" sz="1300" kern="1200" spc="5">
                          <a:effectLst/>
                        </a:rPr>
                        <a:t>。</a:t>
                      </a:r>
                      <a:endParaRPr lang="zh-CN" sz="1000" kern="100">
                        <a:effectLst/>
                      </a:endParaRPr>
                    </a:p>
                    <a:p>
                      <a:pPr marL="73025" marR="118745" algn="l">
                        <a:lnSpc>
                          <a:spcPct val="102000"/>
                        </a:lnSpc>
                        <a:spcBef>
                          <a:spcPts val="310"/>
                        </a:spcBef>
                        <a:spcAft>
                          <a:spcPts val="0"/>
                        </a:spcAft>
                      </a:pPr>
                      <a:r>
                        <a:rPr lang="zh-CN" sz="1300" kern="1200" spc="5">
                          <a:effectLst/>
                        </a:rPr>
                        <a:t>③对</a:t>
                      </a:r>
                      <a:r>
                        <a:rPr lang="en-US" sz="1300" kern="1200" spc="-5">
                          <a:effectLst/>
                        </a:rPr>
                        <a:t>tf.Variable</a:t>
                      </a:r>
                      <a:r>
                        <a:rPr lang="zh-CN" sz="1300" kern="1200" spc="-10">
                          <a:effectLst/>
                        </a:rPr>
                        <a:t>可</a:t>
                      </a:r>
                      <a:r>
                        <a:rPr lang="zh-CN" sz="1300" kern="1200" spc="5">
                          <a:effectLst/>
                        </a:rPr>
                        <a:t>以</a:t>
                      </a:r>
                      <a:r>
                        <a:rPr lang="zh-CN" sz="1300" kern="1200" spc="-10">
                          <a:effectLst/>
                        </a:rPr>
                        <a:t>通</a:t>
                      </a:r>
                      <a:r>
                        <a:rPr lang="zh-CN" sz="1300" kern="1200" spc="5">
                          <a:effectLst/>
                        </a:rPr>
                        <a:t>过</a:t>
                      </a:r>
                      <a:r>
                        <a:rPr lang="zh-CN" sz="1300" kern="1200" spc="-10">
                          <a:effectLst/>
                        </a:rPr>
                        <a:t>参</a:t>
                      </a:r>
                      <a:r>
                        <a:rPr lang="zh-CN" sz="1300" kern="1200">
                          <a:effectLst/>
                        </a:rPr>
                        <a:t>数</a:t>
                      </a:r>
                      <a:r>
                        <a:rPr lang="en-US" sz="1300" kern="1200" spc="-5">
                          <a:effectLst/>
                        </a:rPr>
                        <a:t>trainable </a:t>
                      </a:r>
                      <a:r>
                        <a:rPr lang="en-US" sz="1300" kern="1200" spc="-225">
                          <a:effectLst/>
                        </a:rPr>
                        <a:t> </a:t>
                      </a:r>
                      <a:r>
                        <a:rPr lang="zh-CN" sz="1300" kern="1200" spc="5">
                          <a:effectLst/>
                        </a:rPr>
                        <a:t>控制是否可学</a:t>
                      </a:r>
                      <a:r>
                        <a:rPr lang="zh-CN" sz="1300" kern="1200" spc="-10">
                          <a:effectLst/>
                        </a:rPr>
                        <a:t>习</a:t>
                      </a:r>
                      <a:r>
                        <a:rPr lang="zh-CN" sz="1300" kern="1200" spc="5">
                          <a:effectLst/>
                        </a:rPr>
                        <a:t>，</a:t>
                      </a:r>
                      <a:r>
                        <a:rPr lang="zh-CN" sz="1300" kern="1200" spc="-10">
                          <a:effectLst/>
                        </a:rPr>
                        <a:t>缺</a:t>
                      </a:r>
                      <a:r>
                        <a:rPr lang="zh-CN" sz="1300" kern="1200" spc="5">
                          <a:effectLst/>
                        </a:rPr>
                        <a:t>省</a:t>
                      </a:r>
                      <a:r>
                        <a:rPr lang="zh-CN" sz="1300" kern="1200" spc="-10">
                          <a:effectLst/>
                        </a:rPr>
                        <a:t>是</a:t>
                      </a:r>
                      <a:r>
                        <a:rPr lang="en-US" sz="1300" kern="1200" spc="-5">
                          <a:effectLst/>
                        </a:rPr>
                        <a:t>True</a:t>
                      </a:r>
                      <a:r>
                        <a:rPr lang="zh-CN" sz="1300" kern="1200" spc="5">
                          <a:effectLst/>
                        </a:rPr>
                        <a:t>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173744031"/>
                  </a:ext>
                </a:extLst>
              </a:tr>
              <a:tr h="22748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zh-CN" sz="1000" kern="1200" spc="-5">
                          <a:effectLst/>
                        </a:rPr>
                        <a:t>是否支持</a:t>
                      </a:r>
                      <a:r>
                        <a:rPr lang="en-US" sz="1000" kern="1200">
                          <a:effectLst/>
                        </a:rPr>
                        <a:t>G</a:t>
                      </a:r>
                      <a:r>
                        <a:rPr lang="en-US" sz="1000" kern="1200" spc="-10">
                          <a:effectLst/>
                        </a:rPr>
                        <a:t>P</a:t>
                      </a:r>
                      <a:r>
                        <a:rPr lang="en-US" sz="1000" kern="1200">
                          <a:effectLst/>
                        </a:rPr>
                        <a:t>U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zh-CN" sz="1000" kern="1200">
                          <a:effectLst/>
                        </a:rPr>
                        <a:t>不支持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zh-CN" sz="1000" kern="1200" spc="-5">
                          <a:effectLst/>
                        </a:rPr>
                        <a:t>支持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zh-CN" sz="1000" kern="1200" spc="-5">
                          <a:effectLst/>
                        </a:rPr>
                        <a:t>支持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2342737886"/>
                  </a:ext>
                </a:extLst>
              </a:tr>
              <a:tr h="41126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zh-CN" sz="1000" kern="1200">
                          <a:effectLst/>
                        </a:rPr>
                        <a:t>常量示例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>
                          <a:effectLst/>
                        </a:rPr>
                        <a:t>5.6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>
                          <a:effectLst/>
                        </a:rPr>
                        <a:t>torch.tensor([5.6])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>
                          <a:effectLst/>
                        </a:rPr>
                        <a:t>a=tf.constant([3.2,</a:t>
                      </a:r>
                      <a:r>
                        <a:rPr lang="en-US" sz="1000" kern="1200" spc="-70">
                          <a:effectLst/>
                        </a:rPr>
                        <a:t> </a:t>
                      </a:r>
                      <a:r>
                        <a:rPr lang="en-US" sz="1000" kern="1200">
                          <a:effectLst/>
                        </a:rPr>
                        <a:t>4.3],</a:t>
                      </a:r>
                      <a:endParaRPr lang="zh-CN" sz="1000" kern="100">
                        <a:effectLst/>
                      </a:endParaRPr>
                    </a:p>
                    <a:p>
                      <a:pPr marL="73025" algn="l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effectLst/>
                        </a:rPr>
                        <a:t>dtype=tf.float16)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3789098482"/>
                  </a:ext>
                </a:extLst>
              </a:tr>
              <a:tr h="41126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lang="zh-CN" sz="1000" kern="1200">
                          <a:effectLst/>
                        </a:rPr>
                        <a:t>变量示例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>
                          <a:effectLst/>
                        </a:rPr>
                        <a:t>x=10.5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>
                          <a:effectLst/>
                        </a:rPr>
                        <a:t>torch.tensor([5.6])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190"/>
                        </a:lnSpc>
                      </a:pPr>
                      <a:r>
                        <a:rPr lang="en-US" sz="1000" kern="1200" dirty="0">
                          <a:effectLst/>
                        </a:rPr>
                        <a:t>v=</a:t>
                      </a:r>
                      <a:r>
                        <a:rPr lang="en-US" sz="1000" kern="1200" dirty="0" err="1">
                          <a:effectLst/>
                        </a:rPr>
                        <a:t>tf.Variable</a:t>
                      </a:r>
                      <a:r>
                        <a:rPr lang="en-US" sz="1000" kern="1200" dirty="0">
                          <a:effectLst/>
                        </a:rPr>
                        <a:t>([3.2,</a:t>
                      </a:r>
                      <a:r>
                        <a:rPr lang="en-US" sz="1000" kern="1200" spc="-70" dirty="0">
                          <a:effectLst/>
                        </a:rPr>
                        <a:t> </a:t>
                      </a:r>
                      <a:r>
                        <a:rPr lang="en-US" sz="1000" kern="1200" dirty="0">
                          <a:effectLst/>
                        </a:rPr>
                        <a:t>4.3],</a:t>
                      </a:r>
                      <a:endParaRPr lang="zh-CN" sz="1000" kern="100" dirty="0">
                        <a:effectLst/>
                      </a:endParaRPr>
                    </a:p>
                    <a:p>
                      <a:pPr marL="73025" algn="l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 err="1">
                          <a:effectLst/>
                        </a:rPr>
                        <a:t>dtype</a:t>
                      </a:r>
                      <a:r>
                        <a:rPr lang="en-US" sz="1000" kern="1200" dirty="0">
                          <a:effectLst/>
                        </a:rPr>
                        <a:t>=tf.float16)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79" marR="8979" marT="8979" marB="0" anchor="ctr"/>
                </a:tc>
                <a:extLst>
                  <a:ext uri="{0D108BD9-81ED-4DB2-BD59-A6C34878D82A}">
                    <a16:rowId xmlns:a16="http://schemas.microsoft.com/office/drawing/2014/main" val="55981865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1E88FE6F-DD25-4784-9440-7268D986B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390345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2000" y="1671538"/>
                <a:ext cx="11158654" cy="2976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二维矩阵乘法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torch.mm()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28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torch.mm(mat1, mat2, out=None)</a:t>
                </a:r>
                <a:endParaRPr lang="zh-CN" altLang="zh-CN" sz="2800" dirty="0"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输出的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该函数一般只用来计算两个二维矩阵的矩阵乘法，并且不支持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broadcast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操作。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1538"/>
                <a:ext cx="11158654" cy="2976328"/>
              </a:xfrm>
              <a:prstGeom prst="rect">
                <a:avLst/>
              </a:prstGeom>
              <a:blipFill>
                <a:blip r:embed="rId3"/>
                <a:stretch>
                  <a:fillRect l="-1366" t="-3279" r="-1366" b="-5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96550"/>
      </p:ext>
    </p:extLst>
  </p:cSld>
  <p:clrMapOvr>
    <a:masterClrMapping/>
  </p:clrMapOvr>
  <p:transition advTm="8005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8338" y="1398829"/>
                <a:ext cx="9953480" cy="4680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三维带</a:t>
                </a:r>
                <a:r>
                  <a:rPr lang="en-US" altLang="zh-CN" sz="3200" b="1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的矩阵乘法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b="1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torch.bmm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由于神经网络训练一般采用</a:t>
                </a:r>
                <a:r>
                  <a:rPr lang="en-US" altLang="zh-CN" sz="3200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mini-batch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，经常输入的时三维带</a:t>
                </a:r>
                <a:r>
                  <a:rPr lang="en-US" altLang="zh-CN" sz="3200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的矩阵，所以提供</a:t>
                </a:r>
                <a:r>
                  <a:rPr lang="en-US" altLang="zh-CN" sz="2800" dirty="0" err="1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torch.bmm</a:t>
                </a:r>
                <a:r>
                  <a:rPr lang="en-US" altLang="zh-CN" sz="28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(bmat1, bmat2, out=None)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输入出的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该函数的两个输入必须是三维矩阵并且第一维相同（表示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维度）， 不支持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broadcast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98829"/>
                <a:ext cx="9953480" cy="4680512"/>
              </a:xfrm>
              <a:prstGeom prst="rect">
                <a:avLst/>
              </a:prstGeom>
              <a:blipFill>
                <a:blip r:embed="rId3"/>
                <a:stretch>
                  <a:fillRect l="-1593" t="-2083" r="-1593" b="-3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85172"/>
      </p:ext>
    </p:extLst>
  </p:cSld>
  <p:clrMapOvr>
    <a:masterClrMapping/>
  </p:clrMapOvr>
  <p:transition advTm="8005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3" name="矩形 2"/>
          <p:cNvSpPr/>
          <p:nvPr/>
        </p:nvSpPr>
        <p:spPr>
          <a:xfrm>
            <a:off x="668338" y="1391589"/>
            <a:ext cx="11523662" cy="513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多维矩阵乘法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28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28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(input, other, out=None)</a:t>
            </a:r>
            <a:endParaRPr lang="zh-CN" altLang="zh-CN" sz="28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broadcast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操作，使用起来比较复杂。针对多维数据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matmul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乘法，可以认为该乘法使用使用两个参数的后两个维度来计算，其他的维度都可以认为是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维度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假设两个输入的维度分别是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(1000×500×99×11),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other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(500×11×99)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那么我们可以认为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(input, other, out=None)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乘法首先是进行后两位矩阵乘法得到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(99×11)×(11×99)⇒(99×99)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然后分析两个参数的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分别是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(1000×500) 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500,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可以广播成为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(1000×500)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因此最终输出的维度是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(1000×500×99×99)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863437"/>
      </p:ext>
    </p:extLst>
  </p:cSld>
  <p:clrMapOvr>
    <a:masterClrMapping/>
  </p:clrMapOvr>
  <p:transition advTm="800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6" name="矩形 5"/>
          <p:cNvSpPr/>
          <p:nvPr/>
        </p:nvSpPr>
        <p:spPr>
          <a:xfrm>
            <a:off x="668338" y="1590820"/>
            <a:ext cx="9954322" cy="235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矩阵逐元素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(Element-wise)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乘法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torch.mul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28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torch.mul</a:t>
            </a:r>
            <a:r>
              <a:rPr lang="en-US" altLang="zh-CN" sz="28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(mat1, other, out=None)</a:t>
            </a:r>
            <a:endParaRPr lang="zh-CN" altLang="zh-CN" sz="28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3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other 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乘数可以是标量，也可以是任意维度的矩阵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只要满足最终相乘是可以</a:t>
            </a:r>
            <a:r>
              <a:rPr lang="en-US" altLang="zh-CN" sz="32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broadcast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的即可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2090"/>
      </p:ext>
    </p:extLst>
  </p:cSld>
  <p:clrMapOvr>
    <a:masterClrMapping/>
  </p:clrMapOvr>
  <p:transition advTm="800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47854" y="1897150"/>
            <a:ext cx="9824224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 两个运算符 @ 和 *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@：矩阵乘法，自动执行适合的矩阵乘法函数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*：element-wise乘法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32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7220"/>
      </p:ext>
    </p:extLst>
  </p:cSld>
  <p:clrMapOvr>
    <a:masterClrMapping/>
  </p:clrMapOvr>
  <p:transition advTm="8005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86088" y="2696908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2366935418"/>
      </p:ext>
    </p:extLst>
  </p:cSld>
  <p:clrMapOvr>
    <a:masterClrMapping/>
  </p:clrMapOvr>
  <p:transition advTm="800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/>
                <a:cs typeface="Constantia"/>
              </a:rPr>
              <a:t>PyTorch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1.x</a:t>
            </a:r>
            <a:r>
              <a:rPr sz="2600" b="1" dirty="0">
                <a:latin typeface="宋体"/>
                <a:cs typeface="宋体"/>
              </a:rPr>
              <a:t>的自动微分机制</a:t>
            </a:r>
            <a:endParaRPr sz="2600">
              <a:latin typeface="宋体"/>
              <a:cs typeface="宋体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3819" y="2228672"/>
            <a:ext cx="1987550" cy="1190625"/>
            <a:chOff x="3029819" y="2228671"/>
            <a:chExt cx="1987550" cy="1190625"/>
          </a:xfrm>
        </p:grpSpPr>
        <p:sp>
          <p:nvSpPr>
            <p:cNvPr id="5" name="object 5"/>
            <p:cNvSpPr/>
            <p:nvPr/>
          </p:nvSpPr>
          <p:spPr>
            <a:xfrm>
              <a:off x="3031406" y="2230259"/>
              <a:ext cx="1984375" cy="1187450"/>
            </a:xfrm>
            <a:custGeom>
              <a:avLst/>
              <a:gdLst/>
              <a:ahLst/>
              <a:cxnLst/>
              <a:rect l="l" t="t" r="r" b="b"/>
              <a:pathLst>
                <a:path w="1984375" h="1187450">
                  <a:moveTo>
                    <a:pt x="1984309" y="0"/>
                  </a:moveTo>
                  <a:lnTo>
                    <a:pt x="0" y="0"/>
                  </a:lnTo>
                  <a:lnTo>
                    <a:pt x="0" y="1187189"/>
                  </a:lnTo>
                  <a:lnTo>
                    <a:pt x="1984309" y="1187189"/>
                  </a:lnTo>
                  <a:lnTo>
                    <a:pt x="1984309" y="0"/>
                  </a:lnTo>
                  <a:close/>
                </a:path>
              </a:pathLst>
            </a:custGeom>
            <a:solidFill>
              <a:srgbClr val="C7D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1406" y="2230259"/>
              <a:ext cx="1984375" cy="1187450"/>
            </a:xfrm>
            <a:custGeom>
              <a:avLst/>
              <a:gdLst/>
              <a:ahLst/>
              <a:cxnLst/>
              <a:rect l="l" t="t" r="r" b="b"/>
              <a:pathLst>
                <a:path w="1984375" h="1187450">
                  <a:moveTo>
                    <a:pt x="0" y="1187189"/>
                  </a:moveTo>
                  <a:lnTo>
                    <a:pt x="1984309" y="1187189"/>
                  </a:lnTo>
                  <a:lnTo>
                    <a:pt x="1984309" y="0"/>
                  </a:lnTo>
                  <a:lnTo>
                    <a:pt x="0" y="0"/>
                  </a:lnTo>
                  <a:lnTo>
                    <a:pt x="0" y="118718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70260" y="2229191"/>
            <a:ext cx="755015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900" spc="245" dirty="0">
                <a:latin typeface="宋体"/>
                <a:cs typeface="宋体"/>
              </a:rPr>
              <a:t>构建计算图</a:t>
            </a:r>
            <a:endParaRPr sz="9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8864" y="2461112"/>
            <a:ext cx="1240790" cy="292388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sz="900" spc="245" dirty="0">
                <a:latin typeface="宋体"/>
                <a:cs typeface="宋体"/>
              </a:rPr>
              <a:t>创建设置张量</a:t>
            </a:r>
            <a:endParaRPr sz="900">
              <a:latin typeface="宋体"/>
              <a:cs typeface="宋体"/>
            </a:endParaRPr>
          </a:p>
          <a:p>
            <a:pPr algn="ctr">
              <a:spcBef>
                <a:spcPts val="20"/>
              </a:spcBef>
            </a:pPr>
            <a:r>
              <a:rPr sz="900" spc="120" dirty="0">
                <a:latin typeface="宋体"/>
                <a:cs typeface="宋体"/>
              </a:rPr>
              <a:t>(tensor)</a:t>
            </a:r>
            <a:endParaRPr sz="9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9208" y="2461112"/>
            <a:ext cx="1881395" cy="391004"/>
          </a:xfrm>
          <a:prstGeom prst="rect">
            <a:avLst/>
          </a:prstGeom>
          <a:solidFill>
            <a:srgbClr val="C9DAA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900" spc="140" dirty="0" err="1">
                <a:latin typeface="+mj-ea"/>
                <a:ea typeface="+mj-ea"/>
                <a:cs typeface="宋体"/>
              </a:rPr>
              <a:t>设置tenso</a:t>
            </a:r>
            <a:r>
              <a:rPr sz="900" spc="100" dirty="0" err="1">
                <a:latin typeface="+mj-ea"/>
                <a:ea typeface="+mj-ea"/>
                <a:cs typeface="宋体"/>
              </a:rPr>
              <a:t>r</a:t>
            </a:r>
            <a:r>
              <a:rPr sz="900" spc="215" dirty="0" err="1">
                <a:latin typeface="+mj-ea"/>
                <a:ea typeface="+mj-ea"/>
                <a:cs typeface="宋体"/>
              </a:rPr>
              <a:t>的</a:t>
            </a:r>
            <a:r>
              <a:rPr sz="900" spc="105" dirty="0" err="1">
                <a:latin typeface="+mj-ea"/>
                <a:ea typeface="+mj-ea"/>
                <a:cs typeface="宋体"/>
              </a:rPr>
              <a:t>require</a:t>
            </a:r>
            <a:r>
              <a:rPr sz="900" spc="100" dirty="0" err="1">
                <a:latin typeface="+mj-ea"/>
                <a:ea typeface="+mj-ea"/>
                <a:cs typeface="宋体"/>
              </a:rPr>
              <a:t>s</a:t>
            </a:r>
            <a:r>
              <a:rPr sz="900" spc="145" dirty="0" err="1">
                <a:latin typeface="+mj-ea"/>
                <a:ea typeface="+mj-ea"/>
                <a:cs typeface="宋体"/>
              </a:rPr>
              <a:t>_grad的属性</a:t>
            </a:r>
            <a:r>
              <a:rPr sz="900" spc="145" dirty="0">
                <a:latin typeface="+mj-ea"/>
                <a:ea typeface="+mj-ea"/>
                <a:cs typeface="宋体"/>
              </a:rPr>
              <a:t> </a:t>
            </a:r>
            <a:r>
              <a:rPr sz="900" spc="215" dirty="0">
                <a:latin typeface="+mj-ea"/>
                <a:ea typeface="+mj-ea"/>
                <a:cs typeface="宋体"/>
              </a:rPr>
              <a:t>为</a:t>
            </a:r>
            <a:r>
              <a:rPr sz="900" spc="105" dirty="0">
                <a:latin typeface="+mj-ea"/>
                <a:ea typeface="+mj-ea"/>
                <a:cs typeface="宋体"/>
              </a:rPr>
              <a:t>True</a:t>
            </a:r>
            <a:endParaRPr sz="900" dirty="0">
              <a:latin typeface="+mj-ea"/>
              <a:ea typeface="+mj-ea"/>
              <a:cs typeface="宋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68865" y="2588335"/>
            <a:ext cx="1864995" cy="730250"/>
            <a:chOff x="3444864" y="2588335"/>
            <a:chExt cx="1864995" cy="730250"/>
          </a:xfrm>
        </p:grpSpPr>
        <p:sp>
          <p:nvSpPr>
            <p:cNvPr id="11" name="object 11"/>
            <p:cNvSpPr/>
            <p:nvPr/>
          </p:nvSpPr>
          <p:spPr>
            <a:xfrm>
              <a:off x="4815038" y="2626027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20">
                  <a:moveTo>
                    <a:pt x="490170" y="0"/>
                  </a:moveTo>
                  <a:lnTo>
                    <a:pt x="0" y="0"/>
                  </a:lnTo>
                </a:path>
              </a:pathLst>
            </a:custGeom>
            <a:ln w="8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5094" y="2588335"/>
              <a:ext cx="142240" cy="75565"/>
            </a:xfrm>
            <a:custGeom>
              <a:avLst/>
              <a:gdLst/>
              <a:ahLst/>
              <a:cxnLst/>
              <a:rect l="l" t="t" r="r" b="b"/>
              <a:pathLst>
                <a:path w="142239" h="75564">
                  <a:moveTo>
                    <a:pt x="141757" y="0"/>
                  </a:moveTo>
                  <a:lnTo>
                    <a:pt x="0" y="37692"/>
                  </a:lnTo>
                  <a:lnTo>
                    <a:pt x="141757" y="75384"/>
                  </a:lnTo>
                  <a:lnTo>
                    <a:pt x="141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4864" y="2988687"/>
              <a:ext cx="1240790" cy="330200"/>
            </a:xfrm>
            <a:custGeom>
              <a:avLst/>
              <a:gdLst/>
              <a:ahLst/>
              <a:cxnLst/>
              <a:rect l="l" t="t" r="r" b="b"/>
              <a:pathLst>
                <a:path w="1240789" h="330200">
                  <a:moveTo>
                    <a:pt x="1240215" y="0"/>
                  </a:moveTo>
                  <a:lnTo>
                    <a:pt x="0" y="0"/>
                  </a:lnTo>
                  <a:lnTo>
                    <a:pt x="0" y="329760"/>
                  </a:lnTo>
                  <a:lnTo>
                    <a:pt x="1240215" y="329760"/>
                  </a:lnTo>
                  <a:lnTo>
                    <a:pt x="1240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68864" y="2988688"/>
            <a:ext cx="1240790" cy="22698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218440">
              <a:spcBef>
                <a:spcPts val="570"/>
              </a:spcBef>
            </a:pPr>
            <a:r>
              <a:rPr sz="900" spc="220" dirty="0">
                <a:latin typeface="宋体"/>
                <a:cs typeface="宋体"/>
              </a:rPr>
              <a:t>定义函数(</a:t>
            </a:r>
            <a:r>
              <a:rPr sz="1000" spc="70" dirty="0">
                <a:latin typeface="宋体"/>
                <a:cs typeface="宋体"/>
              </a:rPr>
              <a:t>L</a:t>
            </a:r>
            <a:r>
              <a:rPr sz="900" spc="120" dirty="0">
                <a:latin typeface="宋体"/>
                <a:cs typeface="宋体"/>
              </a:rPr>
              <a:t>)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68865" y="3648302"/>
            <a:ext cx="1447165" cy="330200"/>
          </a:xfrm>
          <a:custGeom>
            <a:avLst/>
            <a:gdLst/>
            <a:ahLst/>
            <a:cxnLst/>
            <a:rect l="l" t="t" r="r" b="b"/>
            <a:pathLst>
              <a:path w="1447164" h="330200">
                <a:moveTo>
                  <a:pt x="1446929" y="0"/>
                </a:moveTo>
                <a:lnTo>
                  <a:pt x="0" y="0"/>
                </a:lnTo>
                <a:lnTo>
                  <a:pt x="0" y="329760"/>
                </a:lnTo>
                <a:lnTo>
                  <a:pt x="1446929" y="329760"/>
                </a:lnTo>
                <a:lnTo>
                  <a:pt x="1446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68866" y="3648303"/>
            <a:ext cx="1447165" cy="297517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040"/>
              </a:lnSpc>
              <a:spcBef>
                <a:spcPts val="120"/>
              </a:spcBef>
            </a:pPr>
            <a:r>
              <a:rPr sz="900" spc="245" dirty="0">
                <a:latin typeface="宋体"/>
                <a:cs typeface="宋体"/>
              </a:rPr>
              <a:t>使用函数的求导方法</a:t>
            </a:r>
            <a:endParaRPr sz="900">
              <a:latin typeface="宋体"/>
              <a:cs typeface="宋体"/>
            </a:endParaRPr>
          </a:p>
          <a:p>
            <a:pPr algn="ctr">
              <a:lnSpc>
                <a:spcPts val="1160"/>
              </a:lnSpc>
            </a:pPr>
            <a:r>
              <a:rPr sz="900" spc="130" dirty="0">
                <a:latin typeface="宋体"/>
                <a:cs typeface="宋体"/>
              </a:rPr>
              <a:t>（</a:t>
            </a:r>
            <a:r>
              <a:rPr sz="1000" spc="130" dirty="0">
                <a:latin typeface="宋体"/>
                <a:cs typeface="宋体"/>
              </a:rPr>
              <a:t>L.</a:t>
            </a:r>
            <a:r>
              <a:rPr sz="900" spc="130" dirty="0">
                <a:latin typeface="宋体"/>
                <a:cs typeface="宋体"/>
              </a:rPr>
              <a:t>backward()）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8606" y="4076993"/>
            <a:ext cx="1240790" cy="22442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255270">
              <a:spcBef>
                <a:spcPts val="670"/>
              </a:spcBef>
            </a:pPr>
            <a:r>
              <a:rPr sz="900" spc="245" dirty="0">
                <a:latin typeface="宋体"/>
                <a:cs typeface="宋体"/>
              </a:rPr>
              <a:t>对标量求导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5751" y="4076993"/>
            <a:ext cx="1240790" cy="22442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182245">
              <a:spcBef>
                <a:spcPts val="670"/>
              </a:spcBef>
            </a:pPr>
            <a:r>
              <a:rPr sz="900" spc="245" dirty="0">
                <a:latin typeface="宋体"/>
                <a:cs typeface="宋体"/>
              </a:rPr>
              <a:t>对非标量求导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8606" y="4571647"/>
            <a:ext cx="1240790" cy="29751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040"/>
              </a:lnSpc>
              <a:spcBef>
                <a:spcPts val="120"/>
              </a:spcBef>
            </a:pPr>
            <a:r>
              <a:rPr sz="900" spc="245" dirty="0">
                <a:latin typeface="宋体"/>
                <a:cs typeface="宋体"/>
              </a:rPr>
              <a:t>直接使用</a:t>
            </a:r>
            <a:endParaRPr sz="900">
              <a:latin typeface="宋体"/>
              <a:cs typeface="宋体"/>
            </a:endParaRPr>
          </a:p>
          <a:p>
            <a:pPr algn="ctr">
              <a:lnSpc>
                <a:spcPts val="1160"/>
              </a:lnSpc>
            </a:pPr>
            <a:r>
              <a:rPr sz="1000" spc="114" dirty="0">
                <a:latin typeface="宋体"/>
                <a:cs typeface="宋体"/>
              </a:rPr>
              <a:t>L.</a:t>
            </a:r>
            <a:r>
              <a:rPr sz="900" spc="114" dirty="0">
                <a:latin typeface="宋体"/>
                <a:cs typeface="宋体"/>
              </a:rPr>
              <a:t>backward()</a:t>
            </a:r>
            <a:r>
              <a:rPr sz="900" spc="245" dirty="0">
                <a:latin typeface="宋体"/>
                <a:cs typeface="宋体"/>
              </a:rPr>
              <a:t>函数</a:t>
            </a:r>
            <a:endParaRPr sz="900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61614" y="4571646"/>
            <a:ext cx="3348990" cy="330200"/>
          </a:xfrm>
          <a:custGeom>
            <a:avLst/>
            <a:gdLst/>
            <a:ahLst/>
            <a:cxnLst/>
            <a:rect l="l" t="t" r="r" b="b"/>
            <a:pathLst>
              <a:path w="3348990" h="330200">
                <a:moveTo>
                  <a:pt x="3348649" y="0"/>
                </a:moveTo>
                <a:lnTo>
                  <a:pt x="0" y="0"/>
                </a:lnTo>
                <a:lnTo>
                  <a:pt x="0" y="329760"/>
                </a:lnTo>
                <a:lnTo>
                  <a:pt x="3348649" y="329760"/>
                </a:lnTo>
                <a:lnTo>
                  <a:pt x="33486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61614" y="4571647"/>
            <a:ext cx="3348990" cy="30136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06045" marR="76835" indent="-22225">
              <a:lnSpc>
                <a:spcPts val="1120"/>
              </a:lnSpc>
              <a:spcBef>
                <a:spcPts val="150"/>
              </a:spcBef>
            </a:pPr>
            <a:r>
              <a:rPr sz="900" spc="245" dirty="0">
                <a:latin typeface="宋体"/>
                <a:cs typeface="宋体"/>
              </a:rPr>
              <a:t>配置</a:t>
            </a:r>
            <a:r>
              <a:rPr sz="900" spc="120" dirty="0">
                <a:latin typeface="宋体"/>
                <a:cs typeface="宋体"/>
              </a:rPr>
              <a:t>backward()</a:t>
            </a:r>
            <a:r>
              <a:rPr sz="900" spc="245" dirty="0">
                <a:latin typeface="宋体"/>
                <a:cs typeface="宋体"/>
              </a:rPr>
              <a:t>函数中</a:t>
            </a:r>
            <a:r>
              <a:rPr sz="900" spc="145" dirty="0">
                <a:latin typeface="Courier New"/>
                <a:cs typeface="Courier New"/>
              </a:rPr>
              <a:t>gradient</a:t>
            </a:r>
            <a:r>
              <a:rPr sz="900" spc="245" dirty="0">
                <a:latin typeface="宋体"/>
                <a:cs typeface="宋体"/>
              </a:rPr>
              <a:t>参数，使其形状 与函数</a:t>
            </a:r>
            <a:r>
              <a:rPr sz="1000" spc="70" dirty="0">
                <a:latin typeface="宋体"/>
                <a:cs typeface="宋体"/>
              </a:rPr>
              <a:t>L</a:t>
            </a:r>
            <a:r>
              <a:rPr sz="1000" spc="145" dirty="0">
                <a:latin typeface="宋体"/>
                <a:cs typeface="宋体"/>
              </a:rPr>
              <a:t>形状一样，其权重一般</a:t>
            </a:r>
            <a:r>
              <a:rPr sz="1000" spc="140" dirty="0">
                <a:latin typeface="宋体"/>
                <a:cs typeface="宋体"/>
              </a:rPr>
              <a:t>为</a:t>
            </a:r>
            <a:r>
              <a:rPr sz="1000" spc="110" dirty="0">
                <a:latin typeface="宋体"/>
                <a:cs typeface="宋体"/>
              </a:rPr>
              <a:t>1（</a:t>
            </a:r>
            <a:r>
              <a:rPr sz="1000" spc="145" dirty="0">
                <a:latin typeface="宋体"/>
                <a:cs typeface="宋体"/>
              </a:rPr>
              <a:t>也可小于</a:t>
            </a:r>
            <a:r>
              <a:rPr sz="1000" spc="110" dirty="0">
                <a:latin typeface="宋体"/>
                <a:cs typeface="宋体"/>
              </a:rPr>
              <a:t>1）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8866" y="5560917"/>
            <a:ext cx="1447165" cy="28020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12725" marR="22860" indent="-182880">
              <a:lnSpc>
                <a:spcPct val="101800"/>
              </a:lnSpc>
              <a:spcBef>
                <a:spcPts val="105"/>
              </a:spcBef>
            </a:pPr>
            <a:r>
              <a:rPr sz="900" spc="155" dirty="0">
                <a:latin typeface="宋体"/>
                <a:cs typeface="宋体"/>
              </a:rPr>
              <a:t>使用tenso</a:t>
            </a:r>
            <a:r>
              <a:rPr sz="900" spc="114" dirty="0">
                <a:latin typeface="宋体"/>
                <a:cs typeface="宋体"/>
              </a:rPr>
              <a:t>r</a:t>
            </a:r>
            <a:r>
              <a:rPr sz="900" spc="120" dirty="0">
                <a:latin typeface="宋体"/>
                <a:cs typeface="宋体"/>
              </a:rPr>
              <a:t>.gra</a:t>
            </a:r>
            <a:r>
              <a:rPr sz="900" spc="114" dirty="0">
                <a:latin typeface="宋体"/>
                <a:cs typeface="宋体"/>
              </a:rPr>
              <a:t>d</a:t>
            </a:r>
            <a:r>
              <a:rPr sz="900" spc="204" dirty="0">
                <a:latin typeface="宋体"/>
                <a:cs typeface="宋体"/>
              </a:rPr>
              <a:t>查看 </a:t>
            </a:r>
            <a:r>
              <a:rPr sz="900" spc="245" dirty="0">
                <a:latin typeface="宋体"/>
                <a:cs typeface="宋体"/>
              </a:rPr>
              <a:t>叶子节点的梯度</a:t>
            </a:r>
            <a:endParaRPr sz="9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9210" y="2955765"/>
            <a:ext cx="1654232" cy="597279"/>
          </a:xfrm>
          <a:prstGeom prst="rect">
            <a:avLst/>
          </a:prstGeom>
          <a:solidFill>
            <a:srgbClr val="C9DAA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900" spc="215" dirty="0">
                <a:latin typeface="宋体"/>
                <a:cs typeface="宋体"/>
              </a:rPr>
              <a:t>如果需要保存非叶子节点</a:t>
            </a:r>
            <a:endParaRPr sz="900" dirty="0">
              <a:latin typeface="宋体"/>
              <a:cs typeface="宋体"/>
            </a:endParaRPr>
          </a:p>
          <a:p>
            <a:pPr algn="ctr">
              <a:lnSpc>
                <a:spcPct val="150000"/>
              </a:lnSpc>
              <a:spcBef>
                <a:spcPts val="40"/>
              </a:spcBef>
            </a:pPr>
            <a:r>
              <a:rPr sz="900" spc="215" dirty="0">
                <a:latin typeface="宋体"/>
                <a:cs typeface="宋体"/>
              </a:rPr>
              <a:t>梯度，需使对应张量调用</a:t>
            </a:r>
            <a:endParaRPr sz="900" dirty="0">
              <a:latin typeface="宋体"/>
              <a:cs typeface="宋体"/>
            </a:endParaRPr>
          </a:p>
          <a:p>
            <a:pPr algn="ctr">
              <a:lnSpc>
                <a:spcPct val="150000"/>
              </a:lnSpc>
              <a:spcBef>
                <a:spcPts val="35"/>
              </a:spcBef>
            </a:pPr>
            <a:r>
              <a:rPr sz="900" spc="120" dirty="0">
                <a:latin typeface="宋体"/>
                <a:cs typeface="宋体"/>
              </a:rPr>
              <a:t>retain_graph（）</a:t>
            </a:r>
            <a:endParaRPr sz="900" dirty="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68865" y="6220443"/>
            <a:ext cx="1860550" cy="27956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92125" marR="83820" indent="-401320">
              <a:lnSpc>
                <a:spcPct val="101800"/>
              </a:lnSpc>
              <a:spcBef>
                <a:spcPts val="100"/>
              </a:spcBef>
            </a:pPr>
            <a:r>
              <a:rPr sz="900" spc="155" dirty="0">
                <a:latin typeface="宋体"/>
                <a:cs typeface="宋体"/>
              </a:rPr>
              <a:t>使用tenso</a:t>
            </a:r>
            <a:r>
              <a:rPr sz="900" spc="114" dirty="0">
                <a:latin typeface="宋体"/>
                <a:cs typeface="宋体"/>
              </a:rPr>
              <a:t>r</a:t>
            </a:r>
            <a:r>
              <a:rPr sz="900" spc="120" dirty="0">
                <a:latin typeface="宋体"/>
                <a:cs typeface="宋体"/>
              </a:rPr>
              <a:t>.gra</a:t>
            </a:r>
            <a:r>
              <a:rPr sz="900" spc="114" dirty="0">
                <a:latin typeface="宋体"/>
                <a:cs typeface="宋体"/>
              </a:rPr>
              <a:t>d</a:t>
            </a:r>
            <a:r>
              <a:rPr sz="900" spc="120" dirty="0">
                <a:latin typeface="宋体"/>
                <a:cs typeface="宋体"/>
              </a:rPr>
              <a:t>.zer</a:t>
            </a:r>
            <a:r>
              <a:rPr sz="900" spc="114" dirty="0">
                <a:latin typeface="宋体"/>
                <a:cs typeface="宋体"/>
              </a:rPr>
              <a:t>o</a:t>
            </a:r>
            <a:r>
              <a:rPr sz="900" spc="120" dirty="0">
                <a:latin typeface="宋体"/>
                <a:cs typeface="宋体"/>
              </a:rPr>
              <a:t>_() </a:t>
            </a:r>
            <a:r>
              <a:rPr sz="900" spc="245" dirty="0">
                <a:latin typeface="宋体"/>
                <a:cs typeface="宋体"/>
              </a:rPr>
              <a:t>清除张量梯度</a:t>
            </a:r>
            <a:endParaRPr sz="900">
              <a:latin typeface="宋体"/>
              <a:cs typeface="宋体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43154" y="2804029"/>
            <a:ext cx="3721235" cy="2775389"/>
            <a:chOff x="1791191" y="2786103"/>
            <a:chExt cx="3721235" cy="2775389"/>
          </a:xfrm>
        </p:grpSpPr>
        <p:sp>
          <p:nvSpPr>
            <p:cNvPr id="26" name="object 26"/>
            <p:cNvSpPr/>
            <p:nvPr/>
          </p:nvSpPr>
          <p:spPr>
            <a:xfrm>
              <a:off x="1791191" y="2823796"/>
              <a:ext cx="1110615" cy="0"/>
            </a:xfrm>
            <a:custGeom>
              <a:avLst/>
              <a:gdLst/>
              <a:ahLst/>
              <a:cxnLst/>
              <a:rect l="l" t="t" r="r" b="b"/>
              <a:pathLst>
                <a:path w="1110614">
                  <a:moveTo>
                    <a:pt x="0" y="0"/>
                  </a:moveTo>
                  <a:lnTo>
                    <a:pt x="1110271" y="0"/>
                  </a:lnTo>
                </a:path>
              </a:pathLst>
            </a:custGeom>
            <a:ln w="8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89649" y="2786103"/>
              <a:ext cx="142240" cy="75565"/>
            </a:xfrm>
            <a:custGeom>
              <a:avLst/>
              <a:gdLst/>
              <a:ahLst/>
              <a:cxnLst/>
              <a:rect l="l" t="t" r="r" b="b"/>
              <a:pathLst>
                <a:path w="142239" h="75564">
                  <a:moveTo>
                    <a:pt x="0" y="0"/>
                  </a:moveTo>
                  <a:lnTo>
                    <a:pt x="0" y="75384"/>
                  </a:lnTo>
                  <a:lnTo>
                    <a:pt x="141757" y="37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24750" y="4901407"/>
              <a:ext cx="1322070" cy="301625"/>
            </a:xfrm>
            <a:custGeom>
              <a:avLst/>
              <a:gdLst/>
              <a:ahLst/>
              <a:cxnLst/>
              <a:rect l="l" t="t" r="r" b="b"/>
              <a:pathLst>
                <a:path w="1322070" h="301625">
                  <a:moveTo>
                    <a:pt x="0" y="0"/>
                  </a:moveTo>
                  <a:lnTo>
                    <a:pt x="1321900" y="301305"/>
                  </a:lnTo>
                </a:path>
              </a:pathLst>
            </a:custGeom>
            <a:ln w="8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22295" y="5163856"/>
              <a:ext cx="149860" cy="73025"/>
            </a:xfrm>
            <a:custGeom>
              <a:avLst/>
              <a:gdLst/>
              <a:ahLst/>
              <a:cxnLst/>
              <a:rect l="l" t="t" r="r" b="b"/>
              <a:pathLst>
                <a:path w="149860" h="73025">
                  <a:moveTo>
                    <a:pt x="25959" y="0"/>
                  </a:moveTo>
                  <a:lnTo>
                    <a:pt x="0" y="72476"/>
                  </a:lnTo>
                  <a:lnTo>
                    <a:pt x="149340" y="67241"/>
                  </a:lnTo>
                  <a:lnTo>
                    <a:pt x="25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71636" y="4901407"/>
              <a:ext cx="1240790" cy="556260"/>
            </a:xfrm>
            <a:custGeom>
              <a:avLst/>
              <a:gdLst/>
              <a:ahLst/>
              <a:cxnLst/>
              <a:rect l="l" t="t" r="r" b="b"/>
              <a:pathLst>
                <a:path w="1240789" h="556260">
                  <a:moveTo>
                    <a:pt x="1240229" y="0"/>
                  </a:moveTo>
                  <a:lnTo>
                    <a:pt x="0" y="329690"/>
                  </a:lnTo>
                  <a:lnTo>
                    <a:pt x="0" y="555844"/>
                  </a:lnTo>
                </a:path>
              </a:pathLst>
            </a:custGeom>
            <a:ln w="8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24384" y="5447828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04" y="0"/>
                  </a:moveTo>
                  <a:lnTo>
                    <a:pt x="0" y="0"/>
                  </a:lnTo>
                  <a:lnTo>
                    <a:pt x="47252" y="113076"/>
                  </a:lnTo>
                  <a:lnTo>
                    <a:pt x="94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11099" y="2806191"/>
              <a:ext cx="2461037" cy="2425466"/>
            </a:xfrm>
            <a:custGeom>
              <a:avLst/>
              <a:gdLst/>
              <a:ahLst/>
              <a:cxnLst/>
              <a:rect l="l" t="t" r="r" b="b"/>
              <a:pathLst>
                <a:path w="2480945" h="2308860">
                  <a:moveTo>
                    <a:pt x="0" y="0"/>
                  </a:moveTo>
                  <a:lnTo>
                    <a:pt x="0" y="2308301"/>
                  </a:lnTo>
                  <a:lnTo>
                    <a:pt x="2480444" y="2308301"/>
                  </a:lnTo>
                </a:path>
              </a:pathLst>
            </a:custGeom>
            <a:ln w="93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829210" y="5099244"/>
            <a:ext cx="3053549" cy="391004"/>
          </a:xfrm>
          <a:prstGeom prst="rect">
            <a:avLst/>
          </a:prstGeom>
          <a:solidFill>
            <a:srgbClr val="C9DAA9"/>
          </a:solidFill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50000"/>
              </a:lnSpc>
            </a:pPr>
            <a:r>
              <a:rPr sz="900" spc="215" dirty="0" err="1">
                <a:latin typeface="宋体"/>
                <a:cs typeface="宋体"/>
              </a:rPr>
              <a:t>如果要保留计算图，可通</a:t>
            </a:r>
            <a:r>
              <a:rPr sz="900" spc="140" dirty="0" err="1">
                <a:latin typeface="宋体"/>
                <a:cs typeface="宋体"/>
              </a:rPr>
              <a:t>过设置</a:t>
            </a:r>
            <a:r>
              <a:rPr sz="900" spc="140" dirty="0" err="1">
                <a:latin typeface="+mj-ea"/>
                <a:ea typeface="+mj-ea"/>
                <a:cs typeface="宋体"/>
              </a:rPr>
              <a:t>backwar</a:t>
            </a:r>
            <a:r>
              <a:rPr sz="900" spc="100" dirty="0" err="1">
                <a:latin typeface="+mj-ea"/>
                <a:ea typeface="+mj-ea"/>
                <a:cs typeface="宋体"/>
              </a:rPr>
              <a:t>d</a:t>
            </a:r>
            <a:r>
              <a:rPr sz="900" spc="195" dirty="0">
                <a:latin typeface="+mj-ea"/>
                <a:ea typeface="+mj-ea"/>
                <a:cs typeface="宋体"/>
              </a:rPr>
              <a:t>（）</a:t>
            </a:r>
            <a:r>
              <a:rPr sz="900" spc="195" dirty="0" err="1">
                <a:latin typeface="+mj-ea"/>
                <a:ea typeface="+mj-ea"/>
                <a:cs typeface="宋体"/>
              </a:rPr>
              <a:t>中参</a:t>
            </a:r>
            <a:r>
              <a:rPr sz="900" spc="215" dirty="0" err="1">
                <a:latin typeface="+mj-ea"/>
                <a:ea typeface="+mj-ea"/>
                <a:cs typeface="宋体"/>
              </a:rPr>
              <a:t>数</a:t>
            </a:r>
            <a:r>
              <a:rPr sz="900" spc="105" dirty="0" err="1">
                <a:latin typeface="+mj-ea"/>
                <a:ea typeface="+mj-ea"/>
                <a:cs typeface="宋体"/>
              </a:rPr>
              <a:t>retain_graph</a:t>
            </a:r>
            <a:r>
              <a:rPr sz="900" spc="105" dirty="0">
                <a:latin typeface="+mj-ea"/>
                <a:ea typeface="+mj-ea"/>
                <a:cs typeface="宋体"/>
              </a:rPr>
              <a:t>=True</a:t>
            </a:r>
            <a:endParaRPr sz="900" dirty="0">
              <a:latin typeface="+mj-ea"/>
              <a:ea typeface="+mj-ea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01791" y="3813101"/>
            <a:ext cx="414020" cy="1035668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100330" rIns="0" bIns="0" rtlCol="0">
            <a:spAutoFit/>
          </a:bodyPr>
          <a:lstStyle/>
          <a:p>
            <a:pPr marL="133350" marR="125730" algn="just">
              <a:lnSpc>
                <a:spcPct val="101800"/>
              </a:lnSpc>
              <a:spcBef>
                <a:spcPts val="790"/>
              </a:spcBef>
            </a:pPr>
            <a:r>
              <a:rPr sz="900" spc="190" dirty="0">
                <a:latin typeface="宋体"/>
                <a:cs typeface="宋体"/>
              </a:rPr>
              <a:t>释 放 计 算 图</a:t>
            </a:r>
            <a:endParaRPr lang="en-US" sz="900" spc="190" dirty="0">
              <a:latin typeface="宋体"/>
              <a:cs typeface="宋体"/>
            </a:endParaRPr>
          </a:p>
          <a:p>
            <a:pPr marL="133350" marR="125730" algn="just">
              <a:lnSpc>
                <a:spcPct val="101800"/>
              </a:lnSpc>
              <a:spcBef>
                <a:spcPts val="790"/>
              </a:spcBef>
            </a:pPr>
            <a:endParaRPr sz="900" dirty="0">
              <a:latin typeface="宋体"/>
              <a:cs typeface="宋体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48385" y="5890677"/>
            <a:ext cx="94615" cy="330200"/>
            <a:chOff x="4224384" y="5890677"/>
            <a:chExt cx="94615" cy="330200"/>
          </a:xfrm>
        </p:grpSpPr>
        <p:sp>
          <p:nvSpPr>
            <p:cNvPr id="36" name="object 36"/>
            <p:cNvSpPr/>
            <p:nvPr/>
          </p:nvSpPr>
          <p:spPr>
            <a:xfrm>
              <a:off x="4271636" y="5890677"/>
              <a:ext cx="0" cy="226695"/>
            </a:xfrm>
            <a:custGeom>
              <a:avLst/>
              <a:gdLst/>
              <a:ahLst/>
              <a:cxnLst/>
              <a:rect l="l" t="t" r="r" b="b"/>
              <a:pathLst>
                <a:path h="226695">
                  <a:moveTo>
                    <a:pt x="0" y="0"/>
                  </a:moveTo>
                  <a:lnTo>
                    <a:pt x="0" y="226106"/>
                  </a:lnTo>
                </a:path>
              </a:pathLst>
            </a:custGeom>
            <a:ln w="1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24384" y="6107361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04" y="0"/>
                  </a:moveTo>
                  <a:lnTo>
                    <a:pt x="0" y="0"/>
                  </a:lnTo>
                  <a:lnTo>
                    <a:pt x="47252" y="113076"/>
                  </a:lnTo>
                  <a:lnTo>
                    <a:pt x="94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301469" y="2653821"/>
            <a:ext cx="2781935" cy="2615565"/>
            <a:chOff x="2777468" y="2653820"/>
            <a:chExt cx="2781935" cy="2615565"/>
          </a:xfrm>
        </p:grpSpPr>
        <p:sp>
          <p:nvSpPr>
            <p:cNvPr id="39" name="object 39"/>
            <p:cNvSpPr/>
            <p:nvPr/>
          </p:nvSpPr>
          <p:spPr>
            <a:xfrm>
              <a:off x="5511866" y="4406754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5">
                  <a:moveTo>
                    <a:pt x="0" y="0"/>
                  </a:moveTo>
                  <a:lnTo>
                    <a:pt x="0" y="61191"/>
                  </a:lnTo>
                </a:path>
              </a:pathLst>
            </a:custGeom>
            <a:ln w="1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64613" y="4458523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04" y="0"/>
                  </a:moveTo>
                  <a:lnTo>
                    <a:pt x="0" y="0"/>
                  </a:lnTo>
                  <a:lnTo>
                    <a:pt x="47252" y="113076"/>
                  </a:lnTo>
                  <a:lnTo>
                    <a:pt x="94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24750" y="4406754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5">
                  <a:moveTo>
                    <a:pt x="0" y="0"/>
                  </a:moveTo>
                  <a:lnTo>
                    <a:pt x="0" y="61191"/>
                  </a:lnTo>
                </a:path>
              </a:pathLst>
            </a:custGeom>
            <a:ln w="1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77468" y="4458523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33" y="0"/>
                  </a:moveTo>
                  <a:lnTo>
                    <a:pt x="0" y="0"/>
                  </a:lnTo>
                  <a:lnTo>
                    <a:pt x="47281" y="113076"/>
                  </a:lnTo>
                  <a:lnTo>
                    <a:pt x="94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54110" y="3978063"/>
              <a:ext cx="2428875" cy="89535"/>
            </a:xfrm>
            <a:custGeom>
              <a:avLst/>
              <a:gdLst/>
              <a:ahLst/>
              <a:cxnLst/>
              <a:rect l="l" t="t" r="r" b="b"/>
              <a:pathLst>
                <a:path w="2428875" h="89535">
                  <a:moveTo>
                    <a:pt x="0" y="89344"/>
                  </a:moveTo>
                  <a:lnTo>
                    <a:pt x="1214124" y="0"/>
                  </a:lnTo>
                  <a:lnTo>
                    <a:pt x="2428394" y="89344"/>
                  </a:lnTo>
                </a:path>
              </a:pathLst>
            </a:custGeom>
            <a:ln w="83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24746" y="4029024"/>
              <a:ext cx="2687320" cy="75565"/>
            </a:xfrm>
            <a:custGeom>
              <a:avLst/>
              <a:gdLst/>
              <a:ahLst/>
              <a:cxnLst/>
              <a:rect l="l" t="t" r="r" b="b"/>
              <a:pathLst>
                <a:path w="2687320" h="75564">
                  <a:moveTo>
                    <a:pt x="145402" y="75031"/>
                  </a:moveTo>
                  <a:lnTo>
                    <a:pt x="136791" y="0"/>
                  </a:lnTo>
                  <a:lnTo>
                    <a:pt x="0" y="47929"/>
                  </a:lnTo>
                  <a:lnTo>
                    <a:pt x="145402" y="75031"/>
                  </a:lnTo>
                  <a:close/>
                </a:path>
                <a:path w="2687320" h="75564">
                  <a:moveTo>
                    <a:pt x="2687116" y="47929"/>
                  </a:moveTo>
                  <a:lnTo>
                    <a:pt x="2550312" y="0"/>
                  </a:lnTo>
                  <a:lnTo>
                    <a:pt x="2541562" y="75031"/>
                  </a:lnTo>
                  <a:lnTo>
                    <a:pt x="2687116" y="479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64979" y="3417449"/>
              <a:ext cx="0" cy="127635"/>
            </a:xfrm>
            <a:custGeom>
              <a:avLst/>
              <a:gdLst/>
              <a:ahLst/>
              <a:cxnLst/>
              <a:rect l="l" t="t" r="r" b="b"/>
              <a:pathLst>
                <a:path h="127635">
                  <a:moveTo>
                    <a:pt x="0" y="0"/>
                  </a:moveTo>
                  <a:lnTo>
                    <a:pt x="0" y="127153"/>
                  </a:lnTo>
                </a:path>
              </a:pathLst>
            </a:custGeom>
            <a:ln w="1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17727" y="3535179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04" y="0"/>
                  </a:moveTo>
                  <a:lnTo>
                    <a:pt x="0" y="0"/>
                  </a:lnTo>
                  <a:lnTo>
                    <a:pt x="47252" y="113076"/>
                  </a:lnTo>
                  <a:lnTo>
                    <a:pt x="94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01580" y="5231097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903629" y="0"/>
                  </a:moveTo>
                  <a:lnTo>
                    <a:pt x="0" y="0"/>
                  </a:lnTo>
                </a:path>
              </a:pathLst>
            </a:custGeom>
            <a:ln w="8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71636" y="5193405"/>
              <a:ext cx="142240" cy="75565"/>
            </a:xfrm>
            <a:custGeom>
              <a:avLst/>
              <a:gdLst/>
              <a:ahLst/>
              <a:cxnLst/>
              <a:rect l="l" t="t" r="r" b="b"/>
              <a:pathLst>
                <a:path w="142239" h="75564">
                  <a:moveTo>
                    <a:pt x="141757" y="0"/>
                  </a:moveTo>
                  <a:lnTo>
                    <a:pt x="0" y="37692"/>
                  </a:lnTo>
                  <a:lnTo>
                    <a:pt x="141757" y="75384"/>
                  </a:lnTo>
                  <a:lnTo>
                    <a:pt x="141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64979" y="2658950"/>
              <a:ext cx="1240790" cy="462280"/>
            </a:xfrm>
            <a:custGeom>
              <a:avLst/>
              <a:gdLst/>
              <a:ahLst/>
              <a:cxnLst/>
              <a:rect l="l" t="t" r="r" b="b"/>
              <a:pathLst>
                <a:path w="1240789" h="462280">
                  <a:moveTo>
                    <a:pt x="1033427" y="0"/>
                  </a:moveTo>
                  <a:lnTo>
                    <a:pt x="1033427" y="461730"/>
                  </a:lnTo>
                  <a:lnTo>
                    <a:pt x="1240229" y="461730"/>
                  </a:lnTo>
                </a:path>
                <a:path w="1240789" h="462280">
                  <a:moveTo>
                    <a:pt x="0" y="131922"/>
                  </a:moveTo>
                  <a:lnTo>
                    <a:pt x="0" y="226153"/>
                  </a:lnTo>
                </a:path>
              </a:pathLst>
            </a:custGeom>
            <a:ln w="9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17727" y="2875681"/>
              <a:ext cx="94615" cy="113664"/>
            </a:xfrm>
            <a:custGeom>
              <a:avLst/>
              <a:gdLst/>
              <a:ahLst/>
              <a:cxnLst/>
              <a:rect l="l" t="t" r="r" b="b"/>
              <a:pathLst>
                <a:path w="94614" h="113664">
                  <a:moveTo>
                    <a:pt x="94504" y="0"/>
                  </a:moveTo>
                  <a:lnTo>
                    <a:pt x="0" y="0"/>
                  </a:lnTo>
                  <a:lnTo>
                    <a:pt x="47252" y="113076"/>
                  </a:lnTo>
                  <a:lnTo>
                    <a:pt x="94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526274" y="6002273"/>
            <a:ext cx="2356485" cy="219932"/>
          </a:xfrm>
          <a:prstGeom prst="rect">
            <a:avLst/>
          </a:prstGeom>
          <a:solidFill>
            <a:srgbClr val="0AD0D9"/>
          </a:solidFill>
          <a:ln w="25907">
            <a:solidFill>
              <a:srgbClr val="05979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0805">
              <a:spcBef>
                <a:spcPts val="395"/>
              </a:spcBef>
            </a:pPr>
            <a:r>
              <a:rPr sz="1100" dirty="0">
                <a:latin typeface="宋体"/>
                <a:cs typeface="宋体"/>
              </a:rPr>
              <a:t>具体实例可参考书中2.</a:t>
            </a:r>
            <a:r>
              <a:rPr sz="1100" spc="-15" dirty="0">
                <a:latin typeface="宋体"/>
                <a:cs typeface="宋体"/>
              </a:rPr>
              <a:t>7</a:t>
            </a:r>
            <a:r>
              <a:rPr sz="1100" dirty="0">
                <a:latin typeface="宋体"/>
                <a:cs typeface="宋体"/>
              </a:rPr>
              <a:t>小节内容</a:t>
            </a: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7E3A9A97-7B43-41A7-AAED-AF0B3FAFE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</p:spTree>
    <p:extLst>
      <p:ext uri="{BB962C8B-B14F-4D97-AF65-F5344CB8AC3E}">
        <p14:creationId xmlns:p14="http://schemas.microsoft.com/office/powerpoint/2010/main" val="402638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8444" y="6400071"/>
            <a:ext cx="552872" cy="312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2400" b="0" i="0" kern="1200">
                <a:solidFill>
                  <a:srgbClr val="045C75"/>
                </a:solidFill>
                <a:latin typeface="Constantia"/>
                <a:ea typeface="+mn-ea"/>
                <a:cs typeface="Constanti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385"/>
              </a:lnSpc>
            </a:pPr>
            <a:fld id="{81D60167-4931-47E6-BA6A-407CBD079E47}" type="slidenum">
              <a:rPr lang="en-US" altLang="zh-CN" smtClean="0"/>
              <a:pPr marL="38100">
                <a:lnSpc>
                  <a:spcPts val="2385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/>
                <a:cs typeface="Constantia"/>
              </a:rPr>
              <a:t>PyTorch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1.x</a:t>
            </a:r>
            <a:r>
              <a:rPr sz="2600" b="1" dirty="0">
                <a:latin typeface="宋体"/>
                <a:cs typeface="宋体"/>
              </a:rPr>
              <a:t>的</a:t>
            </a:r>
            <a:r>
              <a:rPr sz="2600" b="1" spc="-40" dirty="0">
                <a:latin typeface="Constantia"/>
                <a:cs typeface="Constantia"/>
              </a:rPr>
              <a:t>Tensor</a:t>
            </a:r>
            <a:r>
              <a:rPr sz="2600" b="1" dirty="0">
                <a:latin typeface="宋体"/>
                <a:cs typeface="宋体"/>
              </a:rPr>
              <a:t>不参与求导</a:t>
            </a:r>
            <a:r>
              <a:rPr sz="2600" b="1" spc="-10" dirty="0">
                <a:latin typeface="宋体"/>
                <a:cs typeface="宋体"/>
              </a:rPr>
              <a:t>的</a:t>
            </a:r>
            <a:r>
              <a:rPr sz="2600" b="1" dirty="0">
                <a:latin typeface="宋体"/>
                <a:cs typeface="宋体"/>
              </a:rPr>
              <a:t>几种</a:t>
            </a:r>
            <a:r>
              <a:rPr sz="2600" b="1" spc="-10" dirty="0">
                <a:latin typeface="宋体"/>
                <a:cs typeface="宋体"/>
              </a:rPr>
              <a:t>方式</a:t>
            </a:r>
            <a:endParaRPr sz="2600">
              <a:latin typeface="宋体"/>
              <a:cs typeface="宋体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14E2E39-614C-45A7-933A-A87A7FAA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842562"/>
              </p:ext>
            </p:extLst>
          </p:nvPr>
        </p:nvGraphicFramePr>
        <p:xfrm>
          <a:off x="1050587" y="2215991"/>
          <a:ext cx="9542834" cy="3663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602">
                  <a:extLst>
                    <a:ext uri="{9D8B030D-6E8A-4147-A177-3AD203B41FA5}">
                      <a16:colId xmlns:a16="http://schemas.microsoft.com/office/drawing/2014/main" val="2884740885"/>
                    </a:ext>
                  </a:extLst>
                </a:gridCol>
                <a:gridCol w="1339961">
                  <a:extLst>
                    <a:ext uri="{9D8B030D-6E8A-4147-A177-3AD203B41FA5}">
                      <a16:colId xmlns:a16="http://schemas.microsoft.com/office/drawing/2014/main" val="1414832711"/>
                    </a:ext>
                  </a:extLst>
                </a:gridCol>
                <a:gridCol w="2906971">
                  <a:extLst>
                    <a:ext uri="{9D8B030D-6E8A-4147-A177-3AD203B41FA5}">
                      <a16:colId xmlns:a16="http://schemas.microsoft.com/office/drawing/2014/main" val="3270869998"/>
                    </a:ext>
                  </a:extLst>
                </a:gridCol>
                <a:gridCol w="2890300">
                  <a:extLst>
                    <a:ext uri="{9D8B030D-6E8A-4147-A177-3AD203B41FA5}">
                      <a16:colId xmlns:a16="http://schemas.microsoft.com/office/drawing/2014/main" val="1316427140"/>
                    </a:ext>
                  </a:extLst>
                </a:gridCol>
              </a:tblGrid>
              <a:tr h="517377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solidFill>
                            <a:schemeClr val="tx2"/>
                          </a:solidFill>
                          <a:effectLst/>
                        </a:rPr>
                        <a:t>张量操作</a:t>
                      </a:r>
                      <a:endParaRPr lang="zh-CN" sz="16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solidFill>
                            <a:schemeClr val="tx2"/>
                          </a:solidFill>
                          <a:effectLst/>
                        </a:rPr>
                        <a:t>新建</a:t>
                      </a:r>
                      <a:r>
                        <a:rPr lang="en-US" sz="1600" kern="100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  <a:r>
                        <a:rPr lang="zh-CN" sz="1600" kern="100" dirty="0">
                          <a:solidFill>
                            <a:schemeClr val="tx2"/>
                          </a:solidFill>
                          <a:effectLst/>
                        </a:rPr>
                        <a:t>共享内存</a:t>
                      </a:r>
                      <a:endParaRPr lang="zh-CN" sz="16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solidFill>
                            <a:schemeClr val="tx2"/>
                          </a:solidFill>
                          <a:effectLst/>
                        </a:rPr>
                        <a:t>留在计算图中</a:t>
                      </a:r>
                      <a:endParaRPr lang="zh-CN" sz="16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solidFill>
                            <a:schemeClr val="tx2"/>
                          </a:solidFill>
                          <a:effectLst/>
                        </a:rPr>
                        <a:t>使用场景</a:t>
                      </a:r>
                      <a:endParaRPr lang="zh-CN" sz="16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1015320"/>
                  </a:ext>
                </a:extLst>
              </a:tr>
              <a:tr h="1048385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tensor.clone()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新建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是</a:t>
                      </a:r>
                      <a:r>
                        <a:rPr lang="en-US" sz="1600" kern="100" dirty="0">
                          <a:effectLst/>
                        </a:rPr>
                        <a:t> (</a:t>
                      </a:r>
                      <a:r>
                        <a:rPr lang="zh-CN" sz="1600" kern="100" dirty="0">
                          <a:effectLst/>
                        </a:rPr>
                        <a:t>即</a:t>
                      </a:r>
                      <a:r>
                        <a:rPr lang="en-US" sz="1600" kern="100" dirty="0">
                          <a:effectLst/>
                        </a:rPr>
                        <a:t>tensor</a:t>
                      </a:r>
                      <a:r>
                        <a:rPr lang="zh-CN" sz="1600" kern="100" dirty="0">
                          <a:effectLst/>
                        </a:rPr>
                        <a:t>与</a:t>
                      </a:r>
                      <a:r>
                        <a:rPr lang="en-US" sz="1600" kern="100" dirty="0" err="1">
                          <a:effectLst/>
                        </a:rPr>
                        <a:t>tensor.clone</a:t>
                      </a:r>
                      <a:r>
                        <a:rPr lang="en-US" sz="1600" kern="100" dirty="0">
                          <a:effectLst/>
                        </a:rPr>
                        <a:t>() </a:t>
                      </a:r>
                      <a:r>
                        <a:rPr lang="zh-CN" sz="1600" kern="100" dirty="0">
                          <a:effectLst/>
                        </a:rPr>
                        <a:t>的</a:t>
                      </a:r>
                    </a:p>
                    <a:p>
                      <a:pPr algn="just"/>
                      <a:r>
                        <a:rPr lang="en-US" sz="1600" kern="100" dirty="0" err="1">
                          <a:effectLst/>
                        </a:rPr>
                        <a:t>requires_grad</a:t>
                      </a:r>
                      <a:r>
                        <a:rPr lang="zh-CN" sz="1600" kern="100" dirty="0">
                          <a:effectLst/>
                        </a:rPr>
                        <a:t>一致）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常用在神经网络中某个单元需要重复使用，但不参与求导的场景下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3652948"/>
                  </a:ext>
                </a:extLst>
              </a:tr>
              <a:tr h="104902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tensor.detach()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共享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常用在神经网络中仅要利用张量数值，而不需要追踪导数的场景下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752311"/>
                  </a:ext>
                </a:extLst>
              </a:tr>
              <a:tr h="1048385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</a:rPr>
                        <a:t>tensor.clone().detach()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新建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</a:rPr>
                        <a:t>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</a:rPr>
                        <a:t>只做简单的数据复制，既不数据共享，也不对梯度共享，从此两个张量无关联。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10160" marB="0" anchor="ctr"/>
                </a:tc>
                <a:extLst>
                  <a:ext uri="{0D108BD9-81ED-4DB2-BD59-A6C34878D82A}">
                    <a16:rowId xmlns:a16="http://schemas.microsoft.com/office/drawing/2014/main" val="1111771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56653658-B293-4B40-8887-E47E9B9F8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</p:spTree>
    <p:extLst>
      <p:ext uri="{BB962C8B-B14F-4D97-AF65-F5344CB8AC3E}">
        <p14:creationId xmlns:p14="http://schemas.microsoft.com/office/powerpoint/2010/main" val="258895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F64E7-42E1-43BE-991F-C16D3AF307D9}"/>
              </a:ext>
            </a:extLst>
          </p:cNvPr>
          <p:cNvSpPr txBox="1"/>
          <p:nvPr/>
        </p:nvSpPr>
        <p:spPr>
          <a:xfrm>
            <a:off x="1517302" y="2476978"/>
            <a:ext cx="93148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在训练一个神经网络时，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梯度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的计算是一个关键的步骤，它为神经网络的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优化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提供了关键数据。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但是在面临复杂神经网络的时候导数的计算就成为一个难题，要求人们解出复杂、高维的方程是不现实的。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这就是自动求导出现的原因，当前最流行的深度学习框架如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等都提供了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自动微分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的支持，让人们只需要很少的工作就能神奇般地自动计算出复杂函数的梯度。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BE4440-1DF0-452F-92D5-AB8FEFBEE54E}"/>
              </a:ext>
            </a:extLst>
          </p:cNvPr>
          <p:cNvSpPr txBox="1"/>
          <p:nvPr/>
        </p:nvSpPr>
        <p:spPr>
          <a:xfrm>
            <a:off x="1419330" y="1572847"/>
            <a:ext cx="3192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之自动梯度</a:t>
            </a:r>
          </a:p>
        </p:txBody>
      </p:sp>
    </p:spTree>
    <p:extLst>
      <p:ext uri="{BB962C8B-B14F-4D97-AF65-F5344CB8AC3E}">
        <p14:creationId xmlns:p14="http://schemas.microsoft.com/office/powerpoint/2010/main" val="991251905"/>
      </p:ext>
    </p:extLst>
  </p:cSld>
  <p:clrMapOvr>
    <a:masterClrMapping/>
  </p:clrMapOvr>
  <p:transition advTm="800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213484-152A-4DEC-A6B5-F20B9EAEAAD9}"/>
              </a:ext>
            </a:extLst>
          </p:cNvPr>
          <p:cNvSpPr txBox="1"/>
          <p:nvPr/>
        </p:nvSpPr>
        <p:spPr>
          <a:xfrm>
            <a:off x="816428" y="1575084"/>
            <a:ext cx="103271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000000"/>
                </a:solidFill>
                <a:effectLst/>
                <a:latin typeface="inherit"/>
              </a:rPr>
              <a:t>requires_grad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属性</a:t>
            </a:r>
            <a:endParaRPr lang="en-US" altLang="zh-CN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属性默认为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False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，也就是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变量默认是不需要求导的。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如果一个节点的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True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，那么所有依赖它的节点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也会是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True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换言之，如果一个节点依赖的所有节点都不需要求导，那么它的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也会是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False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。在反向传播的过程中，该节点所在的子图会被排除在外。</a:t>
            </a:r>
          </a:p>
        </p:txBody>
      </p:sp>
    </p:spTree>
    <p:extLst>
      <p:ext uri="{BB962C8B-B14F-4D97-AF65-F5344CB8AC3E}">
        <p14:creationId xmlns:p14="http://schemas.microsoft.com/office/powerpoint/2010/main" val="2808604244"/>
      </p:ext>
    </p:extLst>
  </p:cSld>
  <p:clrMapOvr>
    <a:masterClrMapping/>
  </p:clrMapOvr>
  <p:transition advTm="800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93360"/>
            <a:ext cx="10045839" cy="4827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类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我们已经知道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使用动态计算图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(DAG)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记录计算的全过程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,DAG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的节点是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对象，边表示数据依赖，从输出指向输入。因此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类在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自动求导中位居核心地位，但是用户通常不会直接去使用。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b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每当对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施加一个运算的时候，就会产生一个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对象，它产生运算的结果，记录运算的发生，并且记录运算的输入。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grad_fn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属性记录这个计算图的入口。反向传播过程中，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autograd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引擎会按照逆序，通过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依次计算梯度。</a:t>
            </a:r>
          </a:p>
        </p:txBody>
      </p:sp>
    </p:spTree>
    <p:extLst>
      <p:ext uri="{BB962C8B-B14F-4D97-AF65-F5344CB8AC3E}">
        <p14:creationId xmlns:p14="http://schemas.microsoft.com/office/powerpoint/2010/main" val="2928634114"/>
      </p:ext>
    </p:extLst>
  </p:cSld>
  <p:clrMapOvr>
    <a:masterClrMapping/>
  </p:clrMapOvr>
  <p:transition advTm="800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93360"/>
            <a:ext cx="100458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函数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函数是反向传播的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入口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点，在需要被求导的节点上调用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函数会计算梯度值到相应的节点上。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函数是反向求导数，使用链式法则求导。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b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需要一个重要的参数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，对非标量节点求导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需要指定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shape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必须和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的相同。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但如果节点只含有一个标量值，这个参数就可以省略（例如最普遍的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loss.backward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loss.backward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torch.tensor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(1))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等价）</a:t>
            </a:r>
          </a:p>
        </p:txBody>
      </p:sp>
    </p:spTree>
    <p:extLst>
      <p:ext uri="{BB962C8B-B14F-4D97-AF65-F5344CB8AC3E}">
        <p14:creationId xmlns:p14="http://schemas.microsoft.com/office/powerpoint/2010/main" val="945965217"/>
      </p:ext>
    </p:extLst>
  </p:cSld>
  <p:clrMapOvr>
    <a:masterClrMapping/>
  </p:clrMapOvr>
  <p:transition advTm="8005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43118"/>
            <a:ext cx="11264102" cy="4827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属性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函数本身没有返回值，它计算出来的梯度存放在叶子节点的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属性中。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文档中提到，如果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属性不为空，新计算出来的梯度值会直接加到旧值上面。 为什么不直接覆盖旧的结果呢？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这是因为有些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可能有多个输出，那么就需要调用多个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。叠加的处理方式使得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不需要考虑之前有没有被计算过导数，只需要加上去就行了，这使得设计变得更简单。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因此我们用户在反向传播之前，常常需要用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zero_grad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函数对导数手动清零，确保计算出来的是正确的结果。</a:t>
            </a:r>
          </a:p>
        </p:txBody>
      </p:sp>
    </p:spTree>
    <p:extLst>
      <p:ext uri="{BB962C8B-B14F-4D97-AF65-F5344CB8AC3E}">
        <p14:creationId xmlns:p14="http://schemas.microsoft.com/office/powerpoint/2010/main" val="915638335"/>
      </p:ext>
    </p:extLst>
  </p:cSld>
  <p:clrMapOvr>
    <a:masterClrMapping/>
  </p:clrMapOvr>
  <p:transition advTm="8005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8764" y="1475755"/>
            <a:ext cx="5061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l1 = input x w1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l2 = l1 + w2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l3 = l1 x w3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l4 = l2 x l3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 = mean(l4) </a:t>
            </a:r>
          </a:p>
        </p:txBody>
      </p:sp>
      <p:pic>
        <p:nvPicPr>
          <p:cNvPr id="1027" name="Picture 3" descr="https://pic3.zhimg.com/80/v2-1781041624f4c9fb31df04d11dd6a84a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14" y="1436255"/>
            <a:ext cx="7757736" cy="40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68839"/>
      </p:ext>
    </p:extLst>
  </p:cSld>
  <p:clrMapOvr>
    <a:masterClrMapping/>
  </p:clrMapOvr>
  <p:transition advTm="8005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8764" y="1475755"/>
            <a:ext cx="5061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l1 = input x w1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l2 = l1 + w2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l3 = l1 x w3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l4 = l2 x l3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 = mean(l4) </a:t>
            </a:r>
          </a:p>
        </p:txBody>
      </p:sp>
      <p:pic>
        <p:nvPicPr>
          <p:cNvPr id="2050" name="Picture 2" descr="https://pic4.zhimg.com/80/v2-18add4601e35e4b26fb73a50245e8de7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2" y="1440128"/>
            <a:ext cx="8701905" cy="429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64255" y="5581893"/>
            <a:ext cx="9627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 input 一个变量是 requires_grad=False 的 </a:t>
            </a:r>
          </a:p>
        </p:txBody>
      </p:sp>
      <p:sp>
        <p:nvSpPr>
          <p:cNvPr id="5" name="矩形 4"/>
          <p:cNvSpPr/>
          <p:nvPr/>
        </p:nvSpPr>
        <p:spPr>
          <a:xfrm>
            <a:off x="962756" y="6297776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https://zhuanlan.zhihu.com/p/69294347</a:t>
            </a:r>
          </a:p>
        </p:txBody>
      </p:sp>
    </p:spTree>
    <p:extLst>
      <p:ext uri="{BB962C8B-B14F-4D97-AF65-F5344CB8AC3E}">
        <p14:creationId xmlns:p14="http://schemas.microsoft.com/office/powerpoint/2010/main" val="4087471465"/>
      </p:ext>
    </p:extLst>
  </p:cSld>
  <p:clrMapOvr>
    <a:masterClrMapping/>
  </p:clrMapOvr>
  <p:transition advTm="8005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8147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2198494369"/>
      </p:ext>
    </p:extLst>
  </p:cSld>
  <p:clrMapOvr>
    <a:masterClrMapping/>
  </p:clrMapOvr>
  <p:transition advTm="8005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68338" y="1653508"/>
            <a:ext cx="10530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可以使用torch.nn包来构建神经网络. 你已知道autograd包,nn包依赖autograd包来定义模型并求导.一个nn.Module包含各个层和一个forward(input)方法,该方法返回output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。</a:t>
            </a:r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0" y="2913176"/>
            <a:ext cx="9372833" cy="2580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96734" y="555344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典型的神经网络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43796"/>
      </p:ext>
    </p:extLst>
  </p:cSld>
  <p:clrMapOvr>
    <a:masterClrMapping/>
  </p:clrMapOvr>
  <p:transition advTm="8005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dirty="0">
                <a:latin typeface="宋体"/>
                <a:cs typeface="宋体"/>
              </a:rPr>
              <a:t>神经网络关键组件及相互关系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5245" y="2142744"/>
            <a:ext cx="5929883" cy="437235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BE9C6C9-9DA6-44BE-9250-E91A509AE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72019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/>
                <a:cs typeface="Constantia"/>
              </a:rPr>
              <a:t>PyTorch</a:t>
            </a:r>
            <a:r>
              <a:rPr sz="2600" b="1" dirty="0">
                <a:latin typeface="宋体"/>
                <a:cs typeface="宋体"/>
              </a:rPr>
              <a:t>构建网络工具</a:t>
            </a:r>
            <a:endParaRPr sz="2600">
              <a:latin typeface="宋体"/>
              <a:cs typeface="宋体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7697" y="2800622"/>
            <a:ext cx="3802770" cy="3694429"/>
            <a:chOff x="1015602" y="2784541"/>
            <a:chExt cx="3746878" cy="3694429"/>
          </a:xfrm>
        </p:grpSpPr>
        <p:sp>
          <p:nvSpPr>
            <p:cNvPr id="6" name="object 6"/>
            <p:cNvSpPr/>
            <p:nvPr/>
          </p:nvSpPr>
          <p:spPr>
            <a:xfrm>
              <a:off x="3658570" y="3217118"/>
              <a:ext cx="1103910" cy="1490734"/>
            </a:xfrm>
            <a:custGeom>
              <a:avLst/>
              <a:gdLst/>
              <a:ahLst/>
              <a:cxnLst/>
              <a:rect l="l" t="t" r="r" b="b"/>
              <a:pathLst>
                <a:path w="889635" h="1264920">
                  <a:moveTo>
                    <a:pt x="0" y="1264587"/>
                  </a:moveTo>
                  <a:lnTo>
                    <a:pt x="889199" y="1264587"/>
                  </a:lnTo>
                  <a:lnTo>
                    <a:pt x="889199" y="0"/>
                  </a:lnTo>
                  <a:lnTo>
                    <a:pt x="0" y="0"/>
                  </a:lnTo>
                  <a:lnTo>
                    <a:pt x="0" y="1264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64838" y="2784541"/>
              <a:ext cx="1614170" cy="3694429"/>
            </a:xfrm>
            <a:custGeom>
              <a:avLst/>
              <a:gdLst/>
              <a:ahLst/>
              <a:cxnLst/>
              <a:rect l="l" t="t" r="r" b="b"/>
              <a:pathLst>
                <a:path w="1614170" h="3694429">
                  <a:moveTo>
                    <a:pt x="1613769" y="0"/>
                  </a:moveTo>
                  <a:lnTo>
                    <a:pt x="0" y="0"/>
                  </a:lnTo>
                  <a:lnTo>
                    <a:pt x="0" y="3693858"/>
                  </a:lnTo>
                  <a:lnTo>
                    <a:pt x="1613769" y="3693858"/>
                  </a:lnTo>
                  <a:lnTo>
                    <a:pt x="1613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764838" y="2784541"/>
              <a:ext cx="1614170" cy="3694429"/>
            </a:xfrm>
            <a:custGeom>
              <a:avLst/>
              <a:gdLst/>
              <a:ahLst/>
              <a:cxnLst/>
              <a:rect l="l" t="t" r="r" b="b"/>
              <a:pathLst>
                <a:path w="1614170" h="3694429">
                  <a:moveTo>
                    <a:pt x="0" y="3693858"/>
                  </a:moveTo>
                  <a:lnTo>
                    <a:pt x="1613769" y="3693858"/>
                  </a:lnTo>
                  <a:lnTo>
                    <a:pt x="1613769" y="0"/>
                  </a:lnTo>
                  <a:lnTo>
                    <a:pt x="0" y="0"/>
                  </a:lnTo>
                  <a:lnTo>
                    <a:pt x="0" y="36938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15602" y="3799602"/>
              <a:ext cx="708660" cy="233045"/>
            </a:xfrm>
            <a:custGeom>
              <a:avLst/>
              <a:gdLst/>
              <a:ahLst/>
              <a:cxnLst/>
              <a:rect l="l" t="t" r="r" b="b"/>
              <a:pathLst>
                <a:path w="708660" h="233045">
                  <a:moveTo>
                    <a:pt x="708071" y="0"/>
                  </a:moveTo>
                  <a:lnTo>
                    <a:pt x="0" y="0"/>
                  </a:lnTo>
                  <a:lnTo>
                    <a:pt x="0" y="232948"/>
                  </a:lnTo>
                  <a:lnTo>
                    <a:pt x="708071" y="232948"/>
                  </a:lnTo>
                  <a:lnTo>
                    <a:pt x="708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39602" y="3824566"/>
            <a:ext cx="749300" cy="150682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1285">
              <a:spcBef>
                <a:spcPts val="95"/>
              </a:spcBef>
            </a:pPr>
            <a:r>
              <a:rPr sz="900" spc="5" dirty="0">
                <a:latin typeface="宋体"/>
                <a:cs typeface="宋体"/>
              </a:rPr>
              <a:t>torch.nn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2891" y="2934278"/>
            <a:ext cx="539750" cy="1763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88900">
              <a:spcBef>
                <a:spcPts val="295"/>
              </a:spcBef>
            </a:pPr>
            <a:r>
              <a:rPr sz="900" spc="5" dirty="0">
                <a:latin typeface="宋体"/>
                <a:cs typeface="宋体"/>
              </a:rPr>
              <a:t>Module</a:t>
            </a:r>
            <a:endParaRPr sz="900" dirty="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4559" y="3267095"/>
            <a:ext cx="708660" cy="1763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79705">
              <a:spcBef>
                <a:spcPts val="295"/>
              </a:spcBef>
            </a:pPr>
            <a:r>
              <a:rPr sz="900" spc="5" dirty="0">
                <a:latin typeface="宋体"/>
                <a:cs typeface="宋体"/>
              </a:rPr>
              <a:t>Linear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6310" y="3646519"/>
            <a:ext cx="708660" cy="175689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08279">
              <a:spcBef>
                <a:spcPts val="290"/>
              </a:spcBef>
            </a:pPr>
            <a:r>
              <a:rPr sz="900" spc="5" dirty="0">
                <a:latin typeface="宋体"/>
                <a:cs typeface="宋体"/>
              </a:rPr>
              <a:t>Conv*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5686" y="3716405"/>
            <a:ext cx="0" cy="66675"/>
          </a:xfrm>
          <a:custGeom>
            <a:avLst/>
            <a:gdLst/>
            <a:ahLst/>
            <a:cxnLst/>
            <a:rect l="l" t="t" r="r" b="b"/>
            <a:pathLst>
              <a:path h="66675">
                <a:moveTo>
                  <a:pt x="0" y="66563"/>
                </a:moveTo>
                <a:lnTo>
                  <a:pt x="0" y="0"/>
                </a:lnTo>
                <a:lnTo>
                  <a:pt x="0" y="665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2808" y="4049186"/>
            <a:ext cx="708660" cy="175689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08279">
              <a:spcBef>
                <a:spcPts val="290"/>
              </a:spcBef>
            </a:pPr>
            <a:r>
              <a:rPr sz="900" spc="5" dirty="0">
                <a:latin typeface="宋体"/>
                <a:cs typeface="宋体"/>
              </a:rPr>
              <a:t>*norm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62808" y="4451736"/>
            <a:ext cx="708660" cy="1763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0495">
              <a:spcBef>
                <a:spcPts val="295"/>
              </a:spcBef>
            </a:pPr>
            <a:r>
              <a:rPr sz="900" spc="5" dirty="0">
                <a:latin typeface="宋体"/>
                <a:cs typeface="宋体"/>
              </a:rPr>
              <a:t>*Aative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62808" y="4854403"/>
            <a:ext cx="708660" cy="1763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08279">
              <a:spcBef>
                <a:spcPts val="295"/>
              </a:spcBef>
            </a:pPr>
            <a:r>
              <a:rPr sz="900" spc="5" dirty="0">
                <a:latin typeface="宋体"/>
                <a:cs typeface="宋体"/>
              </a:rPr>
              <a:t>*Loss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72892" y="5268764"/>
            <a:ext cx="737235" cy="20454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83820">
              <a:spcBef>
                <a:spcPts val="515"/>
              </a:spcBef>
            </a:pPr>
            <a:r>
              <a:rPr sz="900" spc="5" dirty="0">
                <a:latin typeface="宋体"/>
                <a:cs typeface="宋体"/>
              </a:rPr>
              <a:t>functional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4462" y="3394219"/>
            <a:ext cx="823594" cy="233045"/>
          </a:xfrm>
          <a:custGeom>
            <a:avLst/>
            <a:gdLst/>
            <a:ahLst/>
            <a:cxnLst/>
            <a:rect l="l" t="t" r="r" b="b"/>
            <a:pathLst>
              <a:path w="823595" h="233045">
                <a:moveTo>
                  <a:pt x="0" y="232948"/>
                </a:moveTo>
                <a:lnTo>
                  <a:pt x="823336" y="232948"/>
                </a:lnTo>
                <a:lnTo>
                  <a:pt x="823336" y="0"/>
                </a:lnTo>
                <a:lnTo>
                  <a:pt x="0" y="0"/>
                </a:lnTo>
                <a:lnTo>
                  <a:pt x="0" y="2329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69468" y="3404545"/>
            <a:ext cx="736919" cy="1744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135890">
              <a:spcBef>
                <a:spcPts val="280"/>
              </a:spcBef>
            </a:pPr>
            <a:r>
              <a:rPr sz="900" spc="5" dirty="0" err="1">
                <a:latin typeface="宋体"/>
                <a:cs typeface="宋体"/>
              </a:rPr>
              <a:t>nn.Sequnce</a:t>
            </a:r>
            <a:endParaRPr sz="900" dirty="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5922" y="3750297"/>
            <a:ext cx="821769" cy="17568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75565">
              <a:spcBef>
                <a:spcPts val="295"/>
              </a:spcBef>
            </a:pPr>
            <a:r>
              <a:rPr sz="900" spc="5" dirty="0">
                <a:latin typeface="宋体"/>
                <a:cs typeface="宋体"/>
              </a:rPr>
              <a:t>nn.Modelist</a:t>
            </a:r>
            <a:endParaRPr sz="900" dirty="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68094" y="3616558"/>
            <a:ext cx="741045" cy="466090"/>
          </a:xfrm>
          <a:custGeom>
            <a:avLst/>
            <a:gdLst/>
            <a:ahLst/>
            <a:cxnLst/>
            <a:rect l="l" t="t" r="r" b="b"/>
            <a:pathLst>
              <a:path w="741045" h="466089">
                <a:moveTo>
                  <a:pt x="741009" y="0"/>
                </a:moveTo>
                <a:lnTo>
                  <a:pt x="0" y="0"/>
                </a:lnTo>
                <a:lnTo>
                  <a:pt x="0" y="465885"/>
                </a:lnTo>
                <a:lnTo>
                  <a:pt x="741009" y="465885"/>
                </a:lnTo>
                <a:lnTo>
                  <a:pt x="741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68094" y="3616559"/>
            <a:ext cx="741045" cy="42082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67005" marR="159385" algn="just">
              <a:lnSpc>
                <a:spcPct val="102699"/>
              </a:lnSpc>
              <a:spcBef>
                <a:spcPts val="70"/>
              </a:spcBef>
            </a:pPr>
            <a:r>
              <a:rPr sz="900" spc="5" dirty="0">
                <a:latin typeface="宋体"/>
                <a:cs typeface="宋体"/>
              </a:rPr>
              <a:t>forward  Mode</a:t>
            </a:r>
            <a:r>
              <a:rPr sz="900" dirty="0">
                <a:latin typeface="宋体"/>
                <a:cs typeface="宋体"/>
              </a:rPr>
              <a:t>l</a:t>
            </a:r>
            <a:r>
              <a:rPr sz="900" spc="5" dirty="0">
                <a:latin typeface="宋体"/>
                <a:cs typeface="宋体"/>
              </a:rPr>
              <a:t>()  Loss()</a:t>
            </a:r>
            <a:endParaRPr sz="9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73849" y="3704769"/>
            <a:ext cx="988060" cy="26674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5"/>
              </a:lnSpc>
            </a:pPr>
            <a:r>
              <a:rPr sz="900" spc="5" dirty="0">
                <a:latin typeface="宋体"/>
                <a:cs typeface="宋体"/>
              </a:rPr>
              <a:t>torch.autograd.</a:t>
            </a:r>
            <a:endParaRPr sz="900">
              <a:latin typeface="宋体"/>
              <a:cs typeface="宋体"/>
            </a:endParaRPr>
          </a:p>
          <a:p>
            <a:pPr algn="ctr">
              <a:spcBef>
                <a:spcPts val="30"/>
              </a:spcBef>
            </a:pPr>
            <a:r>
              <a:rPr sz="900" spc="5" dirty="0">
                <a:latin typeface="宋体"/>
                <a:cs typeface="宋体"/>
              </a:rPr>
              <a:t>backward</a:t>
            </a:r>
            <a:endParaRPr sz="9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34740" y="3704769"/>
            <a:ext cx="782320" cy="26674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045"/>
              </a:lnSpc>
            </a:pPr>
            <a:r>
              <a:rPr sz="900" spc="5" dirty="0">
                <a:latin typeface="宋体"/>
                <a:cs typeface="宋体"/>
              </a:rPr>
              <a:t>Torch.optims</a:t>
            </a:r>
            <a:endParaRPr sz="900">
              <a:latin typeface="宋体"/>
              <a:cs typeface="宋体"/>
            </a:endParaRPr>
          </a:p>
          <a:p>
            <a:pPr algn="ctr">
              <a:spcBef>
                <a:spcPts val="30"/>
              </a:spcBef>
            </a:pPr>
            <a:r>
              <a:rPr sz="900" spc="5" dirty="0">
                <a:latin typeface="宋体"/>
                <a:cs typeface="宋体"/>
              </a:rPr>
              <a:t>.step</a:t>
            </a:r>
            <a:endParaRPr sz="900">
              <a:latin typeface="宋体"/>
              <a:cs typeface="宋体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261747" y="3817130"/>
            <a:ext cx="173355" cy="65405"/>
            <a:chOff x="6737746" y="3817129"/>
            <a:chExt cx="173355" cy="65405"/>
          </a:xfrm>
        </p:grpSpPr>
        <p:sp>
          <p:nvSpPr>
            <p:cNvPr id="27" name="object 27"/>
            <p:cNvSpPr/>
            <p:nvPr/>
          </p:nvSpPr>
          <p:spPr>
            <a:xfrm>
              <a:off x="6737746" y="3849530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0" y="0"/>
                  </a:moveTo>
                  <a:lnTo>
                    <a:pt x="848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14542" y="3817129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269279" y="2996682"/>
            <a:ext cx="5581650" cy="3276600"/>
            <a:chOff x="1722087" y="3001815"/>
            <a:chExt cx="5581650" cy="3276600"/>
          </a:xfrm>
        </p:grpSpPr>
        <p:sp>
          <p:nvSpPr>
            <p:cNvPr id="30" name="object 30"/>
            <p:cNvSpPr/>
            <p:nvPr/>
          </p:nvSpPr>
          <p:spPr>
            <a:xfrm>
              <a:off x="2357680" y="3167226"/>
              <a:ext cx="93345" cy="2106930"/>
            </a:xfrm>
            <a:custGeom>
              <a:avLst/>
              <a:gdLst/>
              <a:ahLst/>
              <a:cxnLst/>
              <a:rect l="l" t="t" r="r" b="b"/>
              <a:pathLst>
                <a:path w="93344" h="2106929">
                  <a:moveTo>
                    <a:pt x="0" y="0"/>
                  </a:moveTo>
                  <a:lnTo>
                    <a:pt x="0" y="2106549"/>
                  </a:lnTo>
                </a:path>
                <a:path w="93344" h="2106929">
                  <a:moveTo>
                    <a:pt x="0" y="1813647"/>
                  </a:moveTo>
                  <a:lnTo>
                    <a:pt x="92945" y="181364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42609" y="4948472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57680" y="4614833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0" y="0"/>
                  </a:moveTo>
                  <a:lnTo>
                    <a:pt x="9294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2609" y="4582432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57680" y="4215570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0" y="0"/>
                  </a:moveTo>
                  <a:lnTo>
                    <a:pt x="9294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42609" y="4183169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57680" y="3782967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5">
                  <a:moveTo>
                    <a:pt x="0" y="0"/>
                  </a:moveTo>
                  <a:lnTo>
                    <a:pt x="7644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26111" y="3750566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57680" y="3383587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89">
                  <a:moveTo>
                    <a:pt x="0" y="0"/>
                  </a:moveTo>
                  <a:lnTo>
                    <a:pt x="8469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34360" y="3351185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3674" y="3915976"/>
              <a:ext cx="65405" cy="0"/>
            </a:xfrm>
            <a:custGeom>
              <a:avLst/>
              <a:gdLst/>
              <a:ahLst/>
              <a:cxnLst/>
              <a:rect l="l" t="t" r="r" b="b"/>
              <a:pathLst>
                <a:path w="65405">
                  <a:moveTo>
                    <a:pt x="0" y="0"/>
                  </a:moveTo>
                  <a:lnTo>
                    <a:pt x="6495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80615" y="3883575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78572" y="3849530"/>
              <a:ext cx="192405" cy="0"/>
            </a:xfrm>
            <a:custGeom>
              <a:avLst/>
              <a:gdLst/>
              <a:ahLst/>
              <a:cxnLst/>
              <a:rect l="l" t="t" r="r" b="b"/>
              <a:pathLst>
                <a:path w="192404">
                  <a:moveTo>
                    <a:pt x="0" y="0"/>
                  </a:moveTo>
                  <a:lnTo>
                    <a:pt x="19181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62372" y="3817129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47713" y="3849530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79">
                  <a:moveTo>
                    <a:pt x="0" y="0"/>
                  </a:moveTo>
                  <a:lnTo>
                    <a:pt x="20819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47895" y="3817129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85103" y="3849530"/>
              <a:ext cx="76835" cy="0"/>
            </a:xfrm>
            <a:custGeom>
              <a:avLst/>
              <a:gdLst/>
              <a:ahLst/>
              <a:cxnLst/>
              <a:rect l="l" t="t" r="r" b="b"/>
              <a:pathLst>
                <a:path w="76835">
                  <a:moveTo>
                    <a:pt x="0" y="0"/>
                  </a:moveTo>
                  <a:lnTo>
                    <a:pt x="7656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53650" y="3817129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96576" y="3034217"/>
              <a:ext cx="76835" cy="3211830"/>
            </a:xfrm>
            <a:custGeom>
              <a:avLst/>
              <a:gdLst/>
              <a:ahLst/>
              <a:cxnLst/>
              <a:rect l="l" t="t" r="r" b="b"/>
              <a:pathLst>
                <a:path w="76835" h="3211829">
                  <a:moveTo>
                    <a:pt x="0" y="0"/>
                  </a:moveTo>
                  <a:lnTo>
                    <a:pt x="0" y="3211244"/>
                  </a:lnTo>
                  <a:lnTo>
                    <a:pt x="76482" y="32112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65043" y="6213060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4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57680" y="3167226"/>
              <a:ext cx="0" cy="127635"/>
            </a:xfrm>
            <a:custGeom>
              <a:avLst/>
              <a:gdLst/>
              <a:ahLst/>
              <a:cxnLst/>
              <a:rect l="l" t="t" r="r" b="b"/>
              <a:pathLst>
                <a:path h="127635">
                  <a:moveTo>
                    <a:pt x="0" y="0"/>
                  </a:moveTo>
                  <a:lnTo>
                    <a:pt x="0" y="12725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25614" y="3286383"/>
              <a:ext cx="64135" cy="97790"/>
            </a:xfrm>
            <a:custGeom>
              <a:avLst/>
              <a:gdLst/>
              <a:ahLst/>
              <a:cxnLst/>
              <a:rect l="l" t="t" r="r" b="b"/>
              <a:pathLst>
                <a:path w="64135" h="97789">
                  <a:moveTo>
                    <a:pt x="64132" y="0"/>
                  </a:moveTo>
                  <a:lnTo>
                    <a:pt x="0" y="0"/>
                  </a:lnTo>
                  <a:lnTo>
                    <a:pt x="32066" y="97203"/>
                  </a:lnTo>
                  <a:lnTo>
                    <a:pt x="64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57680" y="5069977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h="203835">
                  <a:moveTo>
                    <a:pt x="0" y="2037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25614" y="4980874"/>
              <a:ext cx="64135" cy="97790"/>
            </a:xfrm>
            <a:custGeom>
              <a:avLst/>
              <a:gdLst/>
              <a:ahLst/>
              <a:cxnLst/>
              <a:rect l="l" t="t" r="r" b="b"/>
              <a:pathLst>
                <a:path w="64135" h="97789">
                  <a:moveTo>
                    <a:pt x="32066" y="0"/>
                  </a:moveTo>
                  <a:lnTo>
                    <a:pt x="0" y="97203"/>
                  </a:lnTo>
                  <a:lnTo>
                    <a:pt x="64132" y="97203"/>
                  </a:lnTo>
                  <a:lnTo>
                    <a:pt x="32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96576" y="3034217"/>
              <a:ext cx="52069" cy="0"/>
            </a:xfrm>
            <a:custGeom>
              <a:avLst/>
              <a:gdLst/>
              <a:ahLst/>
              <a:cxnLst/>
              <a:rect l="l" t="t" r="r" b="b"/>
              <a:pathLst>
                <a:path w="52069">
                  <a:moveTo>
                    <a:pt x="0" y="0"/>
                  </a:moveTo>
                  <a:lnTo>
                    <a:pt x="517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40342" y="3001815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19" h="65405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56972" y="3994279"/>
              <a:ext cx="2145030" cy="387985"/>
            </a:xfrm>
            <a:custGeom>
              <a:avLst/>
              <a:gdLst/>
              <a:ahLst/>
              <a:cxnLst/>
              <a:rect l="l" t="t" r="r" b="b"/>
              <a:pathLst>
                <a:path w="2145029" h="387985">
                  <a:moveTo>
                    <a:pt x="2144837" y="0"/>
                  </a:moveTo>
                  <a:lnTo>
                    <a:pt x="2144837" y="387640"/>
                  </a:lnTo>
                  <a:lnTo>
                    <a:pt x="0" y="387640"/>
                  </a:lnTo>
                  <a:lnTo>
                    <a:pt x="0" y="17726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24905" y="4082444"/>
              <a:ext cx="64135" cy="97790"/>
            </a:xfrm>
            <a:custGeom>
              <a:avLst/>
              <a:gdLst/>
              <a:ahLst/>
              <a:cxnLst/>
              <a:rect l="l" t="t" r="r" b="b"/>
              <a:pathLst>
                <a:path w="64135" h="97789">
                  <a:moveTo>
                    <a:pt x="32066" y="0"/>
                  </a:moveTo>
                  <a:lnTo>
                    <a:pt x="0" y="97203"/>
                  </a:lnTo>
                  <a:lnTo>
                    <a:pt x="64132" y="97203"/>
                  </a:lnTo>
                  <a:lnTo>
                    <a:pt x="320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585242" y="5713013"/>
            <a:ext cx="724535" cy="204543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29539">
              <a:spcBef>
                <a:spcPts val="515"/>
              </a:spcBef>
            </a:pPr>
            <a:r>
              <a:rPr sz="900" spc="5" dirty="0">
                <a:latin typeface="宋体"/>
                <a:cs typeface="宋体"/>
              </a:rPr>
              <a:t>parallel</a:t>
            </a:r>
            <a:endParaRPr sz="90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85242" y="6112344"/>
            <a:ext cx="724535" cy="20454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algn="ctr">
              <a:spcBef>
                <a:spcPts val="515"/>
              </a:spcBef>
            </a:pPr>
            <a:r>
              <a:rPr sz="900" spc="5" dirty="0">
                <a:latin typeface="宋体"/>
                <a:cs typeface="宋体"/>
              </a:rPr>
              <a:t>init</a:t>
            </a:r>
            <a:endParaRPr sz="900">
              <a:latin typeface="宋体"/>
              <a:cs typeface="宋体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442525" y="4068843"/>
            <a:ext cx="2852562" cy="1800954"/>
            <a:chOff x="1896576" y="4106960"/>
            <a:chExt cx="2799749" cy="1800954"/>
          </a:xfrm>
        </p:grpSpPr>
        <p:sp>
          <p:nvSpPr>
            <p:cNvPr id="61" name="object 61"/>
            <p:cNvSpPr/>
            <p:nvPr/>
          </p:nvSpPr>
          <p:spPr>
            <a:xfrm>
              <a:off x="1896576" y="5406867"/>
              <a:ext cx="76835" cy="3175"/>
            </a:xfrm>
            <a:custGeom>
              <a:avLst/>
              <a:gdLst/>
              <a:ahLst/>
              <a:cxnLst/>
              <a:rect l="l" t="t" r="r" b="b"/>
              <a:pathLst>
                <a:path w="76835" h="3175">
                  <a:moveTo>
                    <a:pt x="0" y="0"/>
                  </a:moveTo>
                  <a:lnTo>
                    <a:pt x="76552" y="30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63834" y="5377260"/>
              <a:ext cx="97790" cy="64769"/>
            </a:xfrm>
            <a:custGeom>
              <a:avLst/>
              <a:gdLst/>
              <a:ahLst/>
              <a:cxnLst/>
              <a:rect l="l" t="t" r="r" b="b"/>
              <a:pathLst>
                <a:path w="97789" h="64770">
                  <a:moveTo>
                    <a:pt x="2567" y="0"/>
                  </a:moveTo>
                  <a:lnTo>
                    <a:pt x="0" y="64743"/>
                  </a:lnTo>
                  <a:lnTo>
                    <a:pt x="97407" y="36251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29502" y="5872752"/>
              <a:ext cx="76835" cy="3175"/>
            </a:xfrm>
            <a:custGeom>
              <a:avLst/>
              <a:gdLst/>
              <a:ahLst/>
              <a:cxnLst/>
              <a:rect l="l" t="t" r="r" b="b"/>
              <a:pathLst>
                <a:path w="76835" h="3175">
                  <a:moveTo>
                    <a:pt x="0" y="0"/>
                  </a:moveTo>
                  <a:lnTo>
                    <a:pt x="76564" y="30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96772" y="5843145"/>
              <a:ext cx="97790" cy="64769"/>
            </a:xfrm>
            <a:custGeom>
              <a:avLst/>
              <a:gdLst/>
              <a:ahLst/>
              <a:cxnLst/>
              <a:rect l="l" t="t" r="r" b="b"/>
              <a:pathLst>
                <a:path w="97789" h="64770">
                  <a:moveTo>
                    <a:pt x="2567" y="0"/>
                  </a:moveTo>
                  <a:lnTo>
                    <a:pt x="0" y="64743"/>
                  </a:lnTo>
                  <a:lnTo>
                    <a:pt x="97407" y="3626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74548" y="4106960"/>
              <a:ext cx="921777" cy="233045"/>
            </a:xfrm>
            <a:custGeom>
              <a:avLst/>
              <a:gdLst/>
              <a:ahLst/>
              <a:cxnLst/>
              <a:rect l="l" t="t" r="r" b="b"/>
              <a:pathLst>
                <a:path w="823595" h="233045">
                  <a:moveTo>
                    <a:pt x="0" y="232948"/>
                  </a:moveTo>
                  <a:lnTo>
                    <a:pt x="823336" y="232948"/>
                  </a:lnTo>
                  <a:lnTo>
                    <a:pt x="823336" y="0"/>
                  </a:lnTo>
                  <a:lnTo>
                    <a:pt x="0" y="0"/>
                  </a:lnTo>
                  <a:lnTo>
                    <a:pt x="0" y="232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369468" y="4073637"/>
            <a:ext cx="863647" cy="1744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32384">
              <a:spcBef>
                <a:spcPts val="280"/>
              </a:spcBef>
            </a:pPr>
            <a:r>
              <a:rPr sz="900" spc="5" dirty="0">
                <a:latin typeface="宋体"/>
                <a:cs typeface="宋体"/>
              </a:rPr>
              <a:t>nn.ModuleDict</a:t>
            </a:r>
            <a:endParaRPr sz="900" dirty="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321775" y="2373619"/>
            <a:ext cx="1548130" cy="216726"/>
          </a:xfrm>
          <a:prstGeom prst="rect">
            <a:avLst/>
          </a:prstGeom>
          <a:solidFill>
            <a:srgbClr val="AEC2DA"/>
          </a:solidFill>
          <a:ln w="317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24815">
              <a:spcBef>
                <a:spcPts val="370"/>
              </a:spcBef>
            </a:pPr>
            <a:r>
              <a:rPr sz="1100" spc="-5" dirty="0">
                <a:latin typeface="宋体"/>
                <a:cs typeface="宋体"/>
              </a:rPr>
              <a:t>定义网络层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83701" y="2373619"/>
            <a:ext cx="939165" cy="216726"/>
          </a:xfrm>
          <a:prstGeom prst="rect">
            <a:avLst/>
          </a:prstGeom>
          <a:solidFill>
            <a:srgbClr val="AEC2DA"/>
          </a:solidFill>
          <a:ln w="317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89865">
              <a:spcBef>
                <a:spcPts val="370"/>
              </a:spcBef>
            </a:pPr>
            <a:r>
              <a:rPr sz="1100" spc="-5" dirty="0">
                <a:latin typeface="宋体"/>
                <a:cs typeface="宋体"/>
              </a:rPr>
              <a:t>构建网络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10467" y="2373619"/>
            <a:ext cx="732790" cy="216726"/>
          </a:xfrm>
          <a:prstGeom prst="rect">
            <a:avLst/>
          </a:prstGeom>
          <a:solidFill>
            <a:srgbClr val="AEC2DA"/>
          </a:solidFill>
          <a:ln w="317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spcBef>
                <a:spcPts val="370"/>
              </a:spcBef>
            </a:pPr>
            <a:r>
              <a:rPr sz="1100" spc="-5" dirty="0">
                <a:latin typeface="宋体"/>
                <a:cs typeface="宋体"/>
              </a:rPr>
              <a:t>前向传播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72604" y="2385241"/>
            <a:ext cx="732790" cy="216726"/>
          </a:xfrm>
          <a:prstGeom prst="rect">
            <a:avLst/>
          </a:prstGeom>
          <a:solidFill>
            <a:srgbClr val="AEC2DA"/>
          </a:solidFill>
          <a:ln w="317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spcBef>
                <a:spcPts val="370"/>
              </a:spcBef>
            </a:pPr>
            <a:r>
              <a:rPr sz="1100" spc="-5" dirty="0">
                <a:latin typeface="宋体"/>
                <a:cs typeface="宋体"/>
              </a:rPr>
              <a:t>反向传播</a:t>
            </a:r>
            <a:endParaRPr sz="1100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327621" y="2385241"/>
            <a:ext cx="732790" cy="216726"/>
          </a:xfrm>
          <a:prstGeom prst="rect">
            <a:avLst/>
          </a:prstGeom>
          <a:solidFill>
            <a:srgbClr val="AEC2DA"/>
          </a:solidFill>
          <a:ln w="3175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spcBef>
                <a:spcPts val="370"/>
              </a:spcBef>
            </a:pPr>
            <a:r>
              <a:rPr sz="1100" spc="-5" dirty="0">
                <a:latin typeface="宋体"/>
                <a:cs typeface="宋体"/>
              </a:rPr>
              <a:t>优化参数</a:t>
            </a:r>
            <a:endParaRPr sz="1100">
              <a:latin typeface="宋体"/>
              <a:cs typeface="宋体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869694" y="2485979"/>
            <a:ext cx="214629" cy="65405"/>
            <a:chOff x="3345693" y="2485978"/>
            <a:chExt cx="214629" cy="65405"/>
          </a:xfrm>
        </p:grpSpPr>
        <p:sp>
          <p:nvSpPr>
            <p:cNvPr id="73" name="object 73"/>
            <p:cNvSpPr/>
            <p:nvPr/>
          </p:nvSpPr>
          <p:spPr>
            <a:xfrm>
              <a:off x="3345693" y="2518380"/>
              <a:ext cx="126364" cy="0"/>
            </a:xfrm>
            <a:custGeom>
              <a:avLst/>
              <a:gdLst/>
              <a:ahLst/>
              <a:cxnLst/>
              <a:rect l="l" t="t" r="r" b="b"/>
              <a:pathLst>
                <a:path w="126364">
                  <a:moveTo>
                    <a:pt x="0" y="0"/>
                  </a:moveTo>
                  <a:lnTo>
                    <a:pt x="12582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63501" y="2485978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5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6022335" y="2485979"/>
            <a:ext cx="288290" cy="65405"/>
            <a:chOff x="4498335" y="2485978"/>
            <a:chExt cx="288290" cy="65405"/>
          </a:xfrm>
        </p:grpSpPr>
        <p:sp>
          <p:nvSpPr>
            <p:cNvPr id="76" name="object 76"/>
            <p:cNvSpPr/>
            <p:nvPr/>
          </p:nvSpPr>
          <p:spPr>
            <a:xfrm>
              <a:off x="4498335" y="2518380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>
                  <a:moveTo>
                    <a:pt x="0" y="0"/>
                  </a:moveTo>
                  <a:lnTo>
                    <a:pt x="1999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90268" y="2485978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5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7041820" y="2494197"/>
            <a:ext cx="330835" cy="65405"/>
            <a:chOff x="5517819" y="2494196"/>
            <a:chExt cx="330835" cy="65405"/>
          </a:xfrm>
        </p:grpSpPr>
        <p:sp>
          <p:nvSpPr>
            <p:cNvPr id="79" name="object 79"/>
            <p:cNvSpPr/>
            <p:nvPr/>
          </p:nvSpPr>
          <p:spPr>
            <a:xfrm>
              <a:off x="5519228" y="2518380"/>
              <a:ext cx="241300" cy="8890"/>
            </a:xfrm>
            <a:custGeom>
              <a:avLst/>
              <a:gdLst/>
              <a:ahLst/>
              <a:cxnLst/>
              <a:rect l="l" t="t" r="r" b="b"/>
              <a:pathLst>
                <a:path w="241300" h="8889">
                  <a:moveTo>
                    <a:pt x="0" y="0"/>
                  </a:moveTo>
                  <a:lnTo>
                    <a:pt x="241194" y="85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51359" y="2494196"/>
              <a:ext cx="97790" cy="65405"/>
            </a:xfrm>
            <a:custGeom>
              <a:avLst/>
              <a:gdLst/>
              <a:ahLst/>
              <a:cxnLst/>
              <a:rect l="l" t="t" r="r" b="b"/>
              <a:pathLst>
                <a:path w="97789" h="65405">
                  <a:moveTo>
                    <a:pt x="2207" y="0"/>
                  </a:moveTo>
                  <a:lnTo>
                    <a:pt x="0" y="64802"/>
                  </a:lnTo>
                  <a:lnTo>
                    <a:pt x="97244" y="35805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8105365" y="2497602"/>
            <a:ext cx="222885" cy="65405"/>
            <a:chOff x="6581364" y="2497601"/>
            <a:chExt cx="222885" cy="65405"/>
          </a:xfrm>
        </p:grpSpPr>
        <p:sp>
          <p:nvSpPr>
            <p:cNvPr id="82" name="object 82"/>
            <p:cNvSpPr/>
            <p:nvPr/>
          </p:nvSpPr>
          <p:spPr>
            <a:xfrm>
              <a:off x="6581364" y="2530002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07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07422" y="2497601"/>
              <a:ext cx="96520" cy="65405"/>
            </a:xfrm>
            <a:custGeom>
              <a:avLst/>
              <a:gdLst/>
              <a:ahLst/>
              <a:cxnLst/>
              <a:rect l="l" t="t" r="r" b="b"/>
              <a:pathLst>
                <a:path w="96520" h="65405">
                  <a:moveTo>
                    <a:pt x="0" y="0"/>
                  </a:moveTo>
                  <a:lnTo>
                    <a:pt x="0" y="64802"/>
                  </a:lnTo>
                  <a:lnTo>
                    <a:pt x="96198" y="32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6646583" y="2663130"/>
            <a:ext cx="2049145" cy="222885"/>
            <a:chOff x="5122582" y="2663129"/>
            <a:chExt cx="2049145" cy="222885"/>
          </a:xfrm>
        </p:grpSpPr>
        <p:sp>
          <p:nvSpPr>
            <p:cNvPr id="85" name="object 85"/>
            <p:cNvSpPr/>
            <p:nvPr/>
          </p:nvSpPr>
          <p:spPr>
            <a:xfrm>
              <a:off x="5154532" y="2674751"/>
              <a:ext cx="2016125" cy="210185"/>
            </a:xfrm>
            <a:custGeom>
              <a:avLst/>
              <a:gdLst/>
              <a:ahLst/>
              <a:cxnLst/>
              <a:rect l="l" t="t" r="r" b="b"/>
              <a:pathLst>
                <a:path w="2016125" h="210185">
                  <a:moveTo>
                    <a:pt x="2015527" y="0"/>
                  </a:moveTo>
                  <a:lnTo>
                    <a:pt x="2015527" y="209668"/>
                  </a:lnTo>
                  <a:lnTo>
                    <a:pt x="2439" y="209668"/>
                  </a:lnTo>
                  <a:lnTo>
                    <a:pt x="0" y="7748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122582" y="2663129"/>
              <a:ext cx="64135" cy="97790"/>
            </a:xfrm>
            <a:custGeom>
              <a:avLst/>
              <a:gdLst/>
              <a:ahLst/>
              <a:cxnLst/>
              <a:rect l="l" t="t" r="r" b="b"/>
              <a:pathLst>
                <a:path w="64135" h="97789">
                  <a:moveTo>
                    <a:pt x="30323" y="0"/>
                  </a:moveTo>
                  <a:lnTo>
                    <a:pt x="0" y="97790"/>
                  </a:lnTo>
                  <a:lnTo>
                    <a:pt x="64132" y="96616"/>
                  </a:lnTo>
                  <a:lnTo>
                    <a:pt x="303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Rectangle 2">
            <a:extLst>
              <a:ext uri="{FF2B5EF4-FFF2-40B4-BE49-F238E27FC236}">
                <a16:creationId xmlns:a16="http://schemas.microsoft.com/office/drawing/2014/main" id="{84050CD5-9D1C-4104-B0CC-24A3C4665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9943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313797" y="1840828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01    Tensors</a:t>
            </a:r>
            <a:r>
              <a:rPr lang="zh-CN" altLang="en-US" dirty="0">
                <a:solidFill>
                  <a:schemeClr val="bg1"/>
                </a:solidFill>
              </a:rPr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1389097051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601" y="1533854"/>
            <a:ext cx="917170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神经网络的典型训练过程如下: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定义神经网络模型,它有一些可学习的参数(或者权重);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在数据集上迭代;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通过神经网络处理输入;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计算损失(输出结果和正确值的差距大小)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将梯度反向传播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回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网络的参数;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更新网络的参数,主要使用如下简单的更新原则: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weight = weight - learning_rate * gradient</a:t>
            </a: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8951710"/>
      </p:ext>
    </p:extLst>
  </p:cSld>
  <p:clrMapOvr>
    <a:masterClrMapping/>
  </p:clrMapOvr>
  <p:transition advTm="8005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88919" y="1546860"/>
            <a:ext cx="1794510" cy="1584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6384" y="1743076"/>
            <a:ext cx="735965" cy="9594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2800" spc="-10" dirty="0">
                <a:solidFill>
                  <a:srgbClr val="2A4975"/>
                </a:solidFill>
                <a:latin typeface="华文楷体"/>
                <a:cs typeface="华文楷体"/>
              </a:rPr>
              <a:t>定义</a:t>
            </a:r>
            <a:endParaRPr sz="2800">
              <a:latin typeface="华文楷体"/>
              <a:cs typeface="华文楷体"/>
            </a:endParaRPr>
          </a:p>
          <a:p>
            <a:pPr marL="12700">
              <a:spcBef>
                <a:spcPts val="310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网络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2867" y="1848599"/>
            <a:ext cx="947178" cy="945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6292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2623" y="1546860"/>
            <a:ext cx="1794510" cy="1584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0342" y="1743076"/>
            <a:ext cx="735965" cy="9594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2800" spc="-10" dirty="0">
                <a:solidFill>
                  <a:srgbClr val="2A4975"/>
                </a:solidFill>
                <a:latin typeface="华文楷体"/>
                <a:cs typeface="华文楷体"/>
              </a:rPr>
              <a:t>损失</a:t>
            </a:r>
            <a:endParaRPr sz="2800" dirty="0">
              <a:latin typeface="华文楷体"/>
              <a:cs typeface="华文楷体"/>
            </a:endParaRPr>
          </a:p>
          <a:p>
            <a:pPr marL="12700">
              <a:spcBef>
                <a:spcPts val="310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函数</a:t>
            </a:r>
            <a:endParaRPr sz="2800" dirty="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6572" y="1848599"/>
            <a:ext cx="947178" cy="945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40301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94804" y="1546860"/>
            <a:ext cx="1796033" cy="1584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34047" y="2017014"/>
            <a:ext cx="73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优化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80276" y="1848612"/>
            <a:ext cx="947178" cy="947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44004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/>
          </p:cNvSpPr>
          <p:nvPr/>
        </p:nvSpPr>
        <p:spPr bwMode="auto">
          <a:xfrm>
            <a:off x="691149" y="286349"/>
            <a:ext cx="54963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深度学习的三个步骤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64639" y="5720800"/>
            <a:ext cx="5130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CN" altLang="en-US" sz="2800" b="1" spc="-5" dirty="0">
                <a:solidFill>
                  <a:srgbClr val="2A4975"/>
                </a:solidFill>
                <a:latin typeface="Arial"/>
                <a:cs typeface="Arial"/>
              </a:rPr>
              <a:t>深度学习很简单</a:t>
            </a:r>
            <a:r>
              <a:rPr sz="2800" spc="-5" dirty="0">
                <a:solidFill>
                  <a:srgbClr val="2A4975"/>
                </a:solidFill>
                <a:latin typeface="Arial"/>
                <a:cs typeface="Arial"/>
              </a:rPr>
              <a:t>……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47773" y="3112884"/>
            <a:ext cx="7480454" cy="25083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93351" y="6380452"/>
            <a:ext cx="27895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5" dirty="0">
                <a:solidFill>
                  <a:srgbClr val="4F4F4F"/>
                </a:solidFill>
                <a:latin typeface="华文楷体"/>
                <a:cs typeface="华文楷体"/>
              </a:rPr>
              <a:t>来源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：李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宏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毅《</a:t>
            </a:r>
            <a:r>
              <a:rPr sz="1400" b="1" spc="-5" dirty="0">
                <a:solidFill>
                  <a:srgbClr val="4F4F4F"/>
                </a:solidFill>
                <a:latin typeface="Calibri"/>
                <a:cs typeface="Calibri"/>
              </a:rPr>
              <a:t>1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天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搞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懂深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度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学习》</a:t>
            </a:r>
            <a:endParaRPr sz="1400" dirty="0">
              <a:latin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885123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神经网络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6523" y="1879136"/>
            <a:ext cx="1111582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torch.Tensor-支持自动编程操作（如backward()）的多维数组。同时保持梯度的张量。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nn.Module-神经网络模块.封装参数,移动到GPU上运行,导出,加载等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nn.Parameter-一种张量,当把它赋值给一个Module时,被自动的注册为参数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。</a:t>
            </a:r>
            <a:endParaRPr lang="zh-CN" altLang="zh-CN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autograd.Function-实现一个自动求导操作的前向和反向定义, 每个张量操作都会创建至少一个Function节点，该节点连接到创建张量并对其历史进行编码的函数。</a:t>
            </a: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1195378"/>
      </p:ext>
    </p:extLst>
  </p:cSld>
  <p:clrMapOvr>
    <a:masterClrMapping/>
  </p:clrMapOvr>
  <p:transition advTm="8005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713" y="291718"/>
            <a:ext cx="7251700" cy="62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065" rIns="0" bIns="0" numCol="1" rtlCol="0" anchor="ctr" anchorCtr="0" compatLnSpc="1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sz="4000" b="1" spc="5" dirty="0" err="1">
                <a:solidFill>
                  <a:schemeClr val="tx2"/>
                </a:solidFill>
                <a:latin typeface="MS Gothic"/>
                <a:cs typeface="MS Gothic"/>
              </a:rPr>
              <a:t>数据处理工具箱</a:t>
            </a:r>
            <a:endParaRPr sz="4000" b="1" spc="5" dirty="0">
              <a:solidFill>
                <a:schemeClr val="tx2"/>
              </a:solidFill>
              <a:latin typeface="MS Gothic"/>
              <a:cs typeface="MS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1552023"/>
            <a:ext cx="9867900" cy="50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0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72234" y="431257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训练一个分类器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1997274932"/>
      </p:ext>
    </p:extLst>
  </p:cSld>
  <p:clrMapOvr>
    <a:masterClrMapping/>
  </p:clrMapOvr>
  <p:transition advTm="8005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训练一个分类器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000000"/>
                </a:solidFill>
                <a:latin typeface="Helvetica Neue"/>
              </a:rPr>
              <a:t>训练一个分类器</a:t>
            </a:r>
            <a:r>
              <a:rPr lang="zh-CN" altLang="en-US" sz="2800" b="1" dirty="0">
                <a:solidFill>
                  <a:srgbClr val="000000"/>
                </a:solidFill>
                <a:latin typeface="Helvetica Neue"/>
              </a:rPr>
              <a:t>流程</a:t>
            </a:r>
            <a:endParaRPr lang="zh-CN" altLang="zh-CN" sz="2800" b="1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endParaRPr lang="zh-CN" altLang="zh-CN" sz="2800" dirty="0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89677400"/>
              </p:ext>
            </p:extLst>
          </p:nvPr>
        </p:nvGraphicFramePr>
        <p:xfrm>
          <a:off x="2627746" y="2152073"/>
          <a:ext cx="6294582" cy="4106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936911"/>
      </p:ext>
    </p:extLst>
  </p:cSld>
  <p:clrMapOvr>
    <a:masterClrMapping/>
  </p:clrMapOvr>
  <p:transition advTm="8005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训练一个分类器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000000"/>
                </a:solidFill>
                <a:latin typeface="+mj-ea"/>
                <a:ea typeface="+mj-ea"/>
              </a:rPr>
              <a:t>torch.nn.Linear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65201" y="1912311"/>
            <a:ext cx="108942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PyTorch的nn.Linear（）是用于设置网络中的全连接层的，需要注意的是全连接层的输入与输出都是二维张量，一般形状为[batch_size, size]，不同于卷积层要求输入输出是四维张量。 </a:t>
            </a:r>
          </a:p>
        </p:txBody>
      </p:sp>
      <p:sp>
        <p:nvSpPr>
          <p:cNvPr id="6" name="矩形 5"/>
          <p:cNvSpPr/>
          <p:nvPr/>
        </p:nvSpPr>
        <p:spPr>
          <a:xfrm>
            <a:off x="914399" y="3776361"/>
            <a:ext cx="110374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in_features指的是输入的二维张量的大小，即输入的[batch_size, size]中的size。  out_features指的是输出的二维张量的大小，即输出的二维张量的形状为[</a:t>
            </a:r>
            <a:r>
              <a:rPr lang="zh-CN" altLang="en-US" dirty="0">
                <a:solidFill>
                  <a:srgbClr val="FF0000"/>
                </a:solidFill>
              </a:rPr>
              <a:t>batch_size，output_size</a:t>
            </a:r>
            <a:r>
              <a:rPr lang="zh-CN" altLang="en-US" dirty="0"/>
              <a:t>]，当然，它也代表了该全连接层的神经元个数。  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从输入输出的张量的shape角度来理解，相当于一个输入为[</a:t>
            </a:r>
            <a:r>
              <a:rPr lang="zh-CN" altLang="en-US" dirty="0">
                <a:solidFill>
                  <a:srgbClr val="FF0000"/>
                </a:solidFill>
              </a:rPr>
              <a:t>batch_size, in_features</a:t>
            </a:r>
            <a:r>
              <a:rPr lang="zh-CN" altLang="en-US" dirty="0"/>
              <a:t>]的张量变换成了[</a:t>
            </a:r>
            <a:r>
              <a:rPr lang="zh-CN" altLang="en-US" dirty="0">
                <a:solidFill>
                  <a:srgbClr val="FF0000"/>
                </a:solidFill>
              </a:rPr>
              <a:t>batch_size, out_features</a:t>
            </a:r>
            <a:r>
              <a:rPr lang="zh-CN" altLang="en-US" dirty="0"/>
              <a:t>]的输出张量。</a:t>
            </a:r>
          </a:p>
        </p:txBody>
      </p:sp>
    </p:spTree>
    <p:extLst>
      <p:ext uri="{BB962C8B-B14F-4D97-AF65-F5344CB8AC3E}">
        <p14:creationId xmlns:p14="http://schemas.microsoft.com/office/powerpoint/2010/main" val="3663978721"/>
      </p:ext>
    </p:extLst>
  </p:cSld>
  <p:clrMapOvr>
    <a:masterClrMapping/>
  </p:clrMapOvr>
  <p:transition advTm="8005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训练一个分类器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000000"/>
                </a:solidFill>
                <a:latin typeface="+mj-ea"/>
                <a:ea typeface="+mj-ea"/>
              </a:rPr>
              <a:t>torch.nn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8256" y="1640277"/>
            <a:ext cx="109173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计算图和autograd是十分强大的工具，可以定义复杂的操作并自动求导；然而对于大规模的网络，autograd太过于底层。 </a:t>
            </a:r>
            <a:r>
              <a:rPr lang="zh-CN" altLang="en-US" dirty="0">
                <a:solidFill>
                  <a:srgbClr val="FF0000"/>
                </a:solidFill>
              </a:rPr>
              <a:t>在构建神经网络时，我们经常考虑将计算安排成层，其中一些具有可学习的参数，它们将在学习过程中进行优化。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TensorFlow里，有类似Keras，TensorFlow-Slim和TFLearn这种封装了底层计算图的高度抽象的接口，这使得构建网络十分方便。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在PyTorch中，包nn 完成了同样的功能。nn包中定义一组大致等价于层的模块。一个模块接受输入的tesnor，计算输出的tensor，而且 还保存了一些内部状态比如需要学习的tensor的参数等。nn包中也定义了一组损失函数（loss functions），用来训练神经网络。</a:t>
            </a:r>
          </a:p>
        </p:txBody>
      </p:sp>
    </p:spTree>
    <p:extLst>
      <p:ext uri="{BB962C8B-B14F-4D97-AF65-F5344CB8AC3E}">
        <p14:creationId xmlns:p14="http://schemas.microsoft.com/office/powerpoint/2010/main" val="3107820946"/>
      </p:ext>
    </p:extLst>
  </p:cSld>
  <p:clrMapOvr>
    <a:masterClrMapping/>
  </p:clrMapOvr>
  <p:transition advTm="8005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 </a:t>
            </a:r>
            <a:r>
              <a:rPr lang="zh-CN" altLang="en-US" dirty="0">
                <a:solidFill>
                  <a:schemeClr val="tx1"/>
                </a:solidFill>
              </a:rPr>
              <a:t>训练一个分类器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000000"/>
                </a:solidFill>
                <a:latin typeface="+mj-ea"/>
                <a:ea typeface="+mj-ea"/>
              </a:rPr>
              <a:t>torch.optim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4509" y="2101273"/>
            <a:ext cx="1037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使用</a:t>
            </a:r>
            <a:r>
              <a:rPr lang="en-US" altLang="zh-CN" dirty="0" err="1"/>
              <a:t>optim</a:t>
            </a:r>
            <a:r>
              <a:rPr lang="zh-CN" altLang="en-US" dirty="0"/>
              <a:t>包定义优化器（</a:t>
            </a:r>
            <a:r>
              <a:rPr lang="en-US" altLang="zh-CN" dirty="0"/>
              <a:t>Optimizer</a:t>
            </a:r>
            <a:r>
              <a:rPr lang="zh-CN" altLang="en-US" dirty="0"/>
              <a:t>）。</a:t>
            </a:r>
            <a:r>
              <a:rPr lang="en-US" altLang="zh-CN" dirty="0"/>
              <a:t>Optimizer</a:t>
            </a:r>
            <a:r>
              <a:rPr lang="zh-CN" altLang="en-US" dirty="0"/>
              <a:t>将会为我们更新模型的权重。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这里我们使用</a:t>
            </a:r>
            <a:r>
              <a:rPr lang="en-US" altLang="zh-CN" dirty="0"/>
              <a:t>Adam</a:t>
            </a:r>
            <a:r>
              <a:rPr lang="zh-CN" altLang="en-US" dirty="0"/>
              <a:t>优化方法；</a:t>
            </a:r>
            <a:r>
              <a:rPr lang="en-US" altLang="zh-CN" dirty="0" err="1"/>
              <a:t>optim</a:t>
            </a:r>
            <a:r>
              <a:rPr lang="zh-CN" altLang="en-US" dirty="0"/>
              <a:t>包还包含了许多别的优化算法。</a:t>
            </a:r>
          </a:p>
          <a:p>
            <a:r>
              <a:rPr lang="en-US" altLang="zh-CN" dirty="0"/>
              <a:t># Adam</a:t>
            </a:r>
            <a:r>
              <a:rPr lang="zh-CN" altLang="en-US" dirty="0"/>
              <a:t>构造函数的第一个参数告诉优化器应该更新哪些张量。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learning_rate</a:t>
            </a:r>
            <a:r>
              <a:rPr lang="en-US" altLang="zh-CN" sz="2000" dirty="0">
                <a:solidFill>
                  <a:srgbClr val="FF0000"/>
                </a:solidFill>
              </a:rPr>
              <a:t> = 1e-4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optimizer = </a:t>
            </a:r>
            <a:r>
              <a:rPr lang="en-US" altLang="zh-CN" sz="2000" dirty="0" err="1">
                <a:solidFill>
                  <a:srgbClr val="FF0000"/>
                </a:solidFill>
              </a:rPr>
              <a:t>torch.optim.Adam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model.parameters</a:t>
            </a:r>
            <a:r>
              <a:rPr lang="en-US" altLang="zh-CN" sz="2000" dirty="0">
                <a:solidFill>
                  <a:srgbClr val="FF0000"/>
                </a:solidFill>
              </a:rPr>
              <a:t>(), </a:t>
            </a:r>
            <a:r>
              <a:rPr lang="en-US" altLang="zh-CN" sz="2000" dirty="0" err="1">
                <a:solidFill>
                  <a:srgbClr val="FF0000"/>
                </a:solidFill>
              </a:rPr>
              <a:t>lr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</a:rPr>
              <a:t>learning_rate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38520"/>
      </p:ext>
    </p:extLst>
  </p:cSld>
  <p:clrMapOvr>
    <a:masterClrMapping/>
  </p:clrMapOvr>
  <p:transition advTm="8005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参考文献</a:t>
            </a:r>
          </a:p>
        </p:txBody>
      </p:sp>
      <p:sp>
        <p:nvSpPr>
          <p:cNvPr id="3" name="矩形 2"/>
          <p:cNvSpPr/>
          <p:nvPr/>
        </p:nvSpPr>
        <p:spPr>
          <a:xfrm>
            <a:off x="578009" y="1922810"/>
            <a:ext cx="1066911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IAN GOODFELLOW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等，《深度学习》</a:t>
            </a:r>
            <a:r>
              <a:rPr lang="zh-CN" altLang="en-US" kern="100" dirty="0">
                <a:latin typeface="+mj-ea"/>
                <a:ea typeface="+mj-ea"/>
                <a:cs typeface="宋体" panose="02010600030101010101" pitchFamily="2" charset="-122"/>
              </a:rPr>
              <a:t>，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人民邮电出版社，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2017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Andrew Ng</a:t>
            </a:r>
            <a:r>
              <a:rPr lang="zh-CN" altLang="en-US" kern="100" spc="-50" dirty="0">
                <a:latin typeface="+mj-ea"/>
                <a:ea typeface="+mj-ea"/>
              </a:rPr>
              <a:t>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http://www.deeplearning.ai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</a:rPr>
              <a:t>Christopher M. Bishop, Pattern Recognition and Machine Learning, Springer-</a:t>
            </a:r>
            <a:r>
              <a:rPr lang="en-US" altLang="zh-CN" kern="100" dirty="0" err="1">
                <a:latin typeface="+mj-ea"/>
              </a:rPr>
              <a:t>Verlag</a:t>
            </a:r>
            <a:r>
              <a:rPr lang="en-US" altLang="zh-CN" kern="100" dirty="0">
                <a:latin typeface="+mj-ea"/>
              </a:rPr>
              <a:t>, 2006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+mj-ea"/>
              </a:rPr>
              <a:t>李宏毅，</a:t>
            </a:r>
            <a:r>
              <a:rPr lang="en-US" altLang="zh-CN" kern="100" dirty="0">
                <a:latin typeface="+mj-ea"/>
              </a:rPr>
              <a:t>《</a:t>
            </a:r>
            <a:r>
              <a:rPr lang="zh-CN" altLang="en-US" kern="100" dirty="0">
                <a:latin typeface="+mj-ea"/>
              </a:rPr>
              <a:t>一天搞懂深度学习</a:t>
            </a:r>
            <a:r>
              <a:rPr lang="en-US" altLang="zh-CN" kern="100" dirty="0">
                <a:latin typeface="+mj-ea"/>
              </a:rPr>
              <a:t>》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>
                <a:latin typeface="+mj-ea"/>
                <a:ea typeface="+mj-ea"/>
                <a:cs typeface="等线" panose="02010600030101010101" pitchFamily="2" charset="-122"/>
              </a:rPr>
              <a:t>吴</a:t>
            </a:r>
            <a:r>
              <a:rPr lang="zh-CN" altLang="en-US" kern="100" dirty="0">
                <a:latin typeface="+mj-ea"/>
                <a:ea typeface="+mj-ea"/>
                <a:cs typeface="等线" panose="02010600030101010101" pitchFamily="2" charset="-122"/>
              </a:rPr>
              <a:t>茂贵等，</a:t>
            </a:r>
            <a:r>
              <a:rPr lang="en-US" altLang="zh-CN" kern="100" dirty="0">
                <a:latin typeface="+mj-ea"/>
                <a:ea typeface="+mj-ea"/>
                <a:cs typeface="等线" panose="02010600030101010101" pitchFamily="2" charset="-122"/>
              </a:rPr>
              <a:t>《Python</a:t>
            </a:r>
            <a:r>
              <a:rPr lang="zh-CN" altLang="en-US" kern="100" dirty="0">
                <a:latin typeface="+mj-ea"/>
                <a:ea typeface="+mj-ea"/>
                <a:cs typeface="等线" panose="02010600030101010101" pitchFamily="2" charset="-122"/>
              </a:rPr>
              <a:t>深度学习基于</a:t>
            </a:r>
            <a:r>
              <a:rPr lang="en-US" altLang="zh-CN" kern="100" dirty="0" err="1">
                <a:latin typeface="+mj-ea"/>
                <a:ea typeface="+mj-ea"/>
                <a:cs typeface="等线" panose="02010600030101010101" pitchFamily="2" charset="-122"/>
              </a:rPr>
              <a:t>PyTorch</a:t>
            </a:r>
            <a:r>
              <a:rPr lang="en-US" altLang="zh-CN" kern="100" dirty="0">
                <a:latin typeface="+mj-ea"/>
                <a:ea typeface="+mj-ea"/>
                <a:cs typeface="等线" panose="02010600030101010101" pitchFamily="2" charset="-122"/>
              </a:rPr>
              <a:t>》</a:t>
            </a:r>
            <a:r>
              <a:rPr lang="zh-CN" altLang="en-US" kern="100" dirty="0">
                <a:latin typeface="+mj-ea"/>
                <a:ea typeface="+mj-ea"/>
                <a:cs typeface="等线" panose="02010600030101010101" pitchFamily="2" charset="-122"/>
              </a:rPr>
              <a:t>，机械工业出版社，</a:t>
            </a:r>
            <a:r>
              <a:rPr lang="en-US" altLang="zh-CN" kern="100" dirty="0">
                <a:latin typeface="+mj-ea"/>
                <a:ea typeface="+mj-ea"/>
                <a:cs typeface="等线" panose="02010600030101010101" pitchFamily="2" charset="-122"/>
              </a:rPr>
              <a:t>2020</a:t>
            </a:r>
            <a:endParaRPr lang="zh-CN" altLang="zh-CN" kern="100" dirty="0">
              <a:latin typeface="+mj-ea"/>
              <a:ea typeface="+mj-ea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450519"/>
      </p:ext>
    </p:extLst>
  </p:cSld>
  <p:clrMapOvr>
    <a:masterClrMapping/>
  </p:clrMapOvr>
  <p:transition advTm="800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609828" y="1371494"/>
            <a:ext cx="1067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Tensor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实际上就是一个多维数组（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multidimensional array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）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609828" y="1988554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标量（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0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302830" y="1930506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向量（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09828" y="3879789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矩阵（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5315333" y="3893874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张量（大于等于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3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grpSp>
        <p:nvGrpSpPr>
          <p:cNvPr id="11" name="Google Shape;157;p21">
            <a:extLst>
              <a:ext uri="{FF2B5EF4-FFF2-40B4-BE49-F238E27FC236}">
                <a16:creationId xmlns:a16="http://schemas.microsoft.com/office/drawing/2014/main" id="{2E50B9C1-4144-40EA-9595-C0BF83437D1A}"/>
              </a:ext>
            </a:extLst>
          </p:cNvPr>
          <p:cNvGrpSpPr/>
          <p:nvPr/>
        </p:nvGrpSpPr>
        <p:grpSpPr>
          <a:xfrm>
            <a:off x="6416222" y="4522820"/>
            <a:ext cx="1765922" cy="1596032"/>
            <a:chOff x="6240000" y="821025"/>
            <a:chExt cx="2904000" cy="2668950"/>
          </a:xfrm>
        </p:grpSpPr>
        <p:sp>
          <p:nvSpPr>
            <p:cNvPr id="12" name="Google Shape;158;p21">
              <a:extLst>
                <a:ext uri="{FF2B5EF4-FFF2-40B4-BE49-F238E27FC236}">
                  <a16:creationId xmlns:a16="http://schemas.microsoft.com/office/drawing/2014/main" id="{BD1E3147-192F-41F1-BE11-4839135BC648}"/>
                </a:ext>
              </a:extLst>
            </p:cNvPr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" name="Google Shape;159;p21">
              <a:extLst>
                <a:ext uri="{FF2B5EF4-FFF2-40B4-BE49-F238E27FC236}">
                  <a16:creationId xmlns:a16="http://schemas.microsoft.com/office/drawing/2014/main" id="{ECE4D891-C3DC-4980-937A-D1171DEF6548}"/>
                </a:ext>
              </a:extLst>
            </p:cNvPr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" name="Google Shape;160;p21">
              <a:extLst>
                <a:ext uri="{FF2B5EF4-FFF2-40B4-BE49-F238E27FC236}">
                  <a16:creationId xmlns:a16="http://schemas.microsoft.com/office/drawing/2014/main" id="{AD6D0579-463D-4B08-BBF4-C866D598BDE9}"/>
                </a:ext>
              </a:extLst>
            </p:cNvPr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" name="Google Shape;161;p21">
              <a:extLst>
                <a:ext uri="{FF2B5EF4-FFF2-40B4-BE49-F238E27FC236}">
                  <a16:creationId xmlns:a16="http://schemas.microsoft.com/office/drawing/2014/main" id="{E999286B-C1A5-474C-BA79-4D139A06C2A2}"/>
                </a:ext>
              </a:extLst>
            </p:cNvPr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62;p21">
              <a:extLst>
                <a:ext uri="{FF2B5EF4-FFF2-40B4-BE49-F238E27FC236}">
                  <a16:creationId xmlns:a16="http://schemas.microsoft.com/office/drawing/2014/main" id="{523ABCD5-D327-48FB-B593-06349C45D6DB}"/>
                </a:ext>
              </a:extLst>
            </p:cNvPr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63;p21">
              <a:extLst>
                <a:ext uri="{FF2B5EF4-FFF2-40B4-BE49-F238E27FC236}">
                  <a16:creationId xmlns:a16="http://schemas.microsoft.com/office/drawing/2014/main" id="{82DE4CA5-E1CF-473D-9FDE-E9994F8B916E}"/>
                </a:ext>
              </a:extLst>
            </p:cNvPr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164;p21">
              <a:extLst>
                <a:ext uri="{FF2B5EF4-FFF2-40B4-BE49-F238E27FC236}">
                  <a16:creationId xmlns:a16="http://schemas.microsoft.com/office/drawing/2014/main" id="{AEE7C390-75DB-4E4F-80A5-02E3BD6ED5BE}"/>
                </a:ext>
              </a:extLst>
            </p:cNvPr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165;p21">
              <a:extLst>
                <a:ext uri="{FF2B5EF4-FFF2-40B4-BE49-F238E27FC236}">
                  <a16:creationId xmlns:a16="http://schemas.microsoft.com/office/drawing/2014/main" id="{6D62E4DE-959F-4F3E-8F1D-E00DDDBB7B99}"/>
                </a:ext>
              </a:extLst>
            </p:cNvPr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166;p21">
              <a:extLst>
                <a:ext uri="{FF2B5EF4-FFF2-40B4-BE49-F238E27FC236}">
                  <a16:creationId xmlns:a16="http://schemas.microsoft.com/office/drawing/2014/main" id="{40EEB219-6F13-45B6-81EC-3030A28ABC3B}"/>
                </a:ext>
              </a:extLst>
            </p:cNvPr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" name="Google Shape;167;p21">
              <a:extLst>
                <a:ext uri="{FF2B5EF4-FFF2-40B4-BE49-F238E27FC236}">
                  <a16:creationId xmlns:a16="http://schemas.microsoft.com/office/drawing/2014/main" id="{CA1BD2C5-AC8C-431E-8FA5-5963677C737B}"/>
                </a:ext>
              </a:extLst>
            </p:cNvPr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168;p21">
              <a:extLst>
                <a:ext uri="{FF2B5EF4-FFF2-40B4-BE49-F238E27FC236}">
                  <a16:creationId xmlns:a16="http://schemas.microsoft.com/office/drawing/2014/main" id="{3DCF7708-F6A8-422B-9A68-EA5C3A8B3985}"/>
                </a:ext>
              </a:extLst>
            </p:cNvPr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169;p21">
              <a:extLst>
                <a:ext uri="{FF2B5EF4-FFF2-40B4-BE49-F238E27FC236}">
                  <a16:creationId xmlns:a16="http://schemas.microsoft.com/office/drawing/2014/main" id="{FC63321F-4E86-42CE-81CF-1F9027CFD44A}"/>
                </a:ext>
              </a:extLst>
            </p:cNvPr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70;p21">
              <a:extLst>
                <a:ext uri="{FF2B5EF4-FFF2-40B4-BE49-F238E27FC236}">
                  <a16:creationId xmlns:a16="http://schemas.microsoft.com/office/drawing/2014/main" id="{4E27C5CB-604D-4E99-B0A7-F5413DEC7359}"/>
                </a:ext>
              </a:extLst>
            </p:cNvPr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71;p21">
              <a:extLst>
                <a:ext uri="{FF2B5EF4-FFF2-40B4-BE49-F238E27FC236}">
                  <a16:creationId xmlns:a16="http://schemas.microsoft.com/office/drawing/2014/main" id="{52600F38-C0A0-4EF5-887A-10E791EE6BAC}"/>
                </a:ext>
              </a:extLst>
            </p:cNvPr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" name="Google Shape;172;p21">
              <a:extLst>
                <a:ext uri="{FF2B5EF4-FFF2-40B4-BE49-F238E27FC236}">
                  <a16:creationId xmlns:a16="http://schemas.microsoft.com/office/drawing/2014/main" id="{D6F6FA93-FB98-4E32-9B9A-54529DF87818}"/>
                </a:ext>
              </a:extLst>
            </p:cNvPr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173;p21">
              <a:extLst>
                <a:ext uri="{FF2B5EF4-FFF2-40B4-BE49-F238E27FC236}">
                  <a16:creationId xmlns:a16="http://schemas.microsoft.com/office/drawing/2014/main" id="{DE91F957-810F-4804-B749-DD82009E578D}"/>
                </a:ext>
              </a:extLst>
            </p:cNvPr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" name="Google Shape;174;p21">
              <a:extLst>
                <a:ext uri="{FF2B5EF4-FFF2-40B4-BE49-F238E27FC236}">
                  <a16:creationId xmlns:a16="http://schemas.microsoft.com/office/drawing/2014/main" id="{54F9BDF1-F12A-4712-BE5E-A007E7BB6E8F}"/>
                </a:ext>
              </a:extLst>
            </p:cNvPr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" name="Google Shape;175;p21">
              <a:extLst>
                <a:ext uri="{FF2B5EF4-FFF2-40B4-BE49-F238E27FC236}">
                  <a16:creationId xmlns:a16="http://schemas.microsoft.com/office/drawing/2014/main" id="{5E2B7A31-28A7-4F72-8EB8-E0022272302E}"/>
                </a:ext>
              </a:extLst>
            </p:cNvPr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" name="Google Shape;176;p21">
              <a:extLst>
                <a:ext uri="{FF2B5EF4-FFF2-40B4-BE49-F238E27FC236}">
                  <a16:creationId xmlns:a16="http://schemas.microsoft.com/office/drawing/2014/main" id="{80F844DE-9450-4132-9BCF-958B990F2278}"/>
                </a:ext>
              </a:extLst>
            </p:cNvPr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1" name="Google Shape;177;p21">
              <a:extLst>
                <a:ext uri="{FF2B5EF4-FFF2-40B4-BE49-F238E27FC236}">
                  <a16:creationId xmlns:a16="http://schemas.microsoft.com/office/drawing/2014/main" id="{D30B74F7-D6D0-4939-B9B7-6473352BCC09}"/>
                </a:ext>
              </a:extLst>
            </p:cNvPr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2" name="Google Shape;178;p21">
              <a:extLst>
                <a:ext uri="{FF2B5EF4-FFF2-40B4-BE49-F238E27FC236}">
                  <a16:creationId xmlns:a16="http://schemas.microsoft.com/office/drawing/2014/main" id="{05CD5861-BC5D-4808-85DB-6CB6C276FCFD}"/>
                </a:ext>
              </a:extLst>
            </p:cNvPr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3" name="Google Shape;179;p21">
              <a:extLst>
                <a:ext uri="{FF2B5EF4-FFF2-40B4-BE49-F238E27FC236}">
                  <a16:creationId xmlns:a16="http://schemas.microsoft.com/office/drawing/2014/main" id="{8D707386-3EA3-497B-9701-112AC903D844}"/>
                </a:ext>
              </a:extLst>
            </p:cNvPr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" name="Google Shape;180;p21">
              <a:extLst>
                <a:ext uri="{FF2B5EF4-FFF2-40B4-BE49-F238E27FC236}">
                  <a16:creationId xmlns:a16="http://schemas.microsoft.com/office/drawing/2014/main" id="{5BC2CE37-C720-43E3-8B43-E3253FB5E72C}"/>
                </a:ext>
              </a:extLst>
            </p:cNvPr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" name="Google Shape;181;p21">
              <a:extLst>
                <a:ext uri="{FF2B5EF4-FFF2-40B4-BE49-F238E27FC236}">
                  <a16:creationId xmlns:a16="http://schemas.microsoft.com/office/drawing/2014/main" id="{49FF6346-BCC3-4332-8A32-E1C59F93C5CA}"/>
                </a:ext>
              </a:extLst>
            </p:cNvPr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" name="Google Shape;182;p21">
              <a:extLst>
                <a:ext uri="{FF2B5EF4-FFF2-40B4-BE49-F238E27FC236}">
                  <a16:creationId xmlns:a16="http://schemas.microsoft.com/office/drawing/2014/main" id="{0AD19A7C-37C9-4639-AA06-798FDAA3AE85}"/>
                </a:ext>
              </a:extLst>
            </p:cNvPr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7" name="Google Shape;183;p21">
              <a:extLst>
                <a:ext uri="{FF2B5EF4-FFF2-40B4-BE49-F238E27FC236}">
                  <a16:creationId xmlns:a16="http://schemas.microsoft.com/office/drawing/2014/main" id="{4A2E2144-48E0-4A50-8963-A65938EE37AF}"/>
                </a:ext>
              </a:extLst>
            </p:cNvPr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8" name="Google Shape;184;p21">
            <a:extLst>
              <a:ext uri="{FF2B5EF4-FFF2-40B4-BE49-F238E27FC236}">
                <a16:creationId xmlns:a16="http://schemas.microsoft.com/office/drawing/2014/main" id="{C80E055A-76CA-42FE-AC62-7B066D13F769}"/>
              </a:ext>
            </a:extLst>
          </p:cNvPr>
          <p:cNvGrpSpPr/>
          <p:nvPr/>
        </p:nvGrpSpPr>
        <p:grpSpPr>
          <a:xfrm>
            <a:off x="6191699" y="4655562"/>
            <a:ext cx="1765922" cy="1596032"/>
            <a:chOff x="5950075" y="854725"/>
            <a:chExt cx="2904000" cy="2668950"/>
          </a:xfrm>
        </p:grpSpPr>
        <p:sp>
          <p:nvSpPr>
            <p:cNvPr id="39" name="Google Shape;185;p21">
              <a:extLst>
                <a:ext uri="{FF2B5EF4-FFF2-40B4-BE49-F238E27FC236}">
                  <a16:creationId xmlns:a16="http://schemas.microsoft.com/office/drawing/2014/main" id="{A4FD74BF-AAB5-4CBF-BEF3-727A66A3FE12}"/>
                </a:ext>
              </a:extLst>
            </p:cNvPr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;p21">
              <a:extLst>
                <a:ext uri="{FF2B5EF4-FFF2-40B4-BE49-F238E27FC236}">
                  <a16:creationId xmlns:a16="http://schemas.microsoft.com/office/drawing/2014/main" id="{537513F9-8A53-4FF8-B003-11AE69762226}"/>
                </a:ext>
              </a:extLst>
            </p:cNvPr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7;p21">
              <a:extLst>
                <a:ext uri="{FF2B5EF4-FFF2-40B4-BE49-F238E27FC236}">
                  <a16:creationId xmlns:a16="http://schemas.microsoft.com/office/drawing/2014/main" id="{75A289C9-5906-4408-AE1D-E99F0F3D088B}"/>
                </a:ext>
              </a:extLst>
            </p:cNvPr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8;p21">
              <a:extLst>
                <a:ext uri="{FF2B5EF4-FFF2-40B4-BE49-F238E27FC236}">
                  <a16:creationId xmlns:a16="http://schemas.microsoft.com/office/drawing/2014/main" id="{F3E0E591-C257-417F-8FDD-A3A9EE82F801}"/>
                </a:ext>
              </a:extLst>
            </p:cNvPr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9;p21">
              <a:extLst>
                <a:ext uri="{FF2B5EF4-FFF2-40B4-BE49-F238E27FC236}">
                  <a16:creationId xmlns:a16="http://schemas.microsoft.com/office/drawing/2014/main" id="{799570A5-500A-4E34-820B-871F1649A258}"/>
                </a:ext>
              </a:extLst>
            </p:cNvPr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0;p21">
              <a:extLst>
                <a:ext uri="{FF2B5EF4-FFF2-40B4-BE49-F238E27FC236}">
                  <a16:creationId xmlns:a16="http://schemas.microsoft.com/office/drawing/2014/main" id="{33A7FDD0-6D43-472A-9298-84F3033508B4}"/>
                </a:ext>
              </a:extLst>
            </p:cNvPr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;p21">
              <a:extLst>
                <a:ext uri="{FF2B5EF4-FFF2-40B4-BE49-F238E27FC236}">
                  <a16:creationId xmlns:a16="http://schemas.microsoft.com/office/drawing/2014/main" id="{D9BE4515-0F93-4A96-AC94-6120191E2987}"/>
                </a:ext>
              </a:extLst>
            </p:cNvPr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2;p21">
              <a:extLst>
                <a:ext uri="{FF2B5EF4-FFF2-40B4-BE49-F238E27FC236}">
                  <a16:creationId xmlns:a16="http://schemas.microsoft.com/office/drawing/2014/main" id="{4CC49F41-6DC5-46E9-833F-7E0A33286C95}"/>
                </a:ext>
              </a:extLst>
            </p:cNvPr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;p21">
              <a:extLst>
                <a:ext uri="{FF2B5EF4-FFF2-40B4-BE49-F238E27FC236}">
                  <a16:creationId xmlns:a16="http://schemas.microsoft.com/office/drawing/2014/main" id="{BA3E8FF3-E403-43A4-AE1C-335F31B4E032}"/>
                </a:ext>
              </a:extLst>
            </p:cNvPr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;p21">
              <a:extLst>
                <a:ext uri="{FF2B5EF4-FFF2-40B4-BE49-F238E27FC236}">
                  <a16:creationId xmlns:a16="http://schemas.microsoft.com/office/drawing/2014/main" id="{987C3B6B-DCE5-4DC4-9017-F46442EF2ED1}"/>
                </a:ext>
              </a:extLst>
            </p:cNvPr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;p21">
              <a:extLst>
                <a:ext uri="{FF2B5EF4-FFF2-40B4-BE49-F238E27FC236}">
                  <a16:creationId xmlns:a16="http://schemas.microsoft.com/office/drawing/2014/main" id="{311ACEAD-C15B-4C44-84F3-3D4DE2BA500E}"/>
                </a:ext>
              </a:extLst>
            </p:cNvPr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;p21">
              <a:extLst>
                <a:ext uri="{FF2B5EF4-FFF2-40B4-BE49-F238E27FC236}">
                  <a16:creationId xmlns:a16="http://schemas.microsoft.com/office/drawing/2014/main" id="{CBAC5ABE-1AAD-4FB7-A543-2CBBBEADFC97}"/>
                </a:ext>
              </a:extLst>
            </p:cNvPr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7;p21">
              <a:extLst>
                <a:ext uri="{FF2B5EF4-FFF2-40B4-BE49-F238E27FC236}">
                  <a16:creationId xmlns:a16="http://schemas.microsoft.com/office/drawing/2014/main" id="{7A133296-6C94-4374-A4EA-C012AD267DF7}"/>
                </a:ext>
              </a:extLst>
            </p:cNvPr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8;p21">
              <a:extLst>
                <a:ext uri="{FF2B5EF4-FFF2-40B4-BE49-F238E27FC236}">
                  <a16:creationId xmlns:a16="http://schemas.microsoft.com/office/drawing/2014/main" id="{4AD37E37-0B9D-42C6-BE48-0C2EAA8CF541}"/>
                </a:ext>
              </a:extLst>
            </p:cNvPr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;p21">
              <a:extLst>
                <a:ext uri="{FF2B5EF4-FFF2-40B4-BE49-F238E27FC236}">
                  <a16:creationId xmlns:a16="http://schemas.microsoft.com/office/drawing/2014/main" id="{BFB29F98-7E0A-4B73-8519-983DC4EB7316}"/>
                </a:ext>
              </a:extLst>
            </p:cNvPr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;p21">
              <a:extLst>
                <a:ext uri="{FF2B5EF4-FFF2-40B4-BE49-F238E27FC236}">
                  <a16:creationId xmlns:a16="http://schemas.microsoft.com/office/drawing/2014/main" id="{894DB861-76FA-438B-906C-1EDAE628F2F0}"/>
                </a:ext>
              </a:extLst>
            </p:cNvPr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;p21">
              <a:extLst>
                <a:ext uri="{FF2B5EF4-FFF2-40B4-BE49-F238E27FC236}">
                  <a16:creationId xmlns:a16="http://schemas.microsoft.com/office/drawing/2014/main" id="{3969FA50-E25B-420B-86AE-303FB26A9715}"/>
                </a:ext>
              </a:extLst>
            </p:cNvPr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2;p21">
              <a:extLst>
                <a:ext uri="{FF2B5EF4-FFF2-40B4-BE49-F238E27FC236}">
                  <a16:creationId xmlns:a16="http://schemas.microsoft.com/office/drawing/2014/main" id="{C8DD0D6A-37AA-4EF2-9EDE-85DB72818096}"/>
                </a:ext>
              </a:extLst>
            </p:cNvPr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3;p21">
              <a:extLst>
                <a:ext uri="{FF2B5EF4-FFF2-40B4-BE49-F238E27FC236}">
                  <a16:creationId xmlns:a16="http://schemas.microsoft.com/office/drawing/2014/main" id="{07A7B8A3-88BC-4CD2-AF3A-6CC2FAE66B6C}"/>
                </a:ext>
              </a:extLst>
            </p:cNvPr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4;p21">
              <a:extLst>
                <a:ext uri="{FF2B5EF4-FFF2-40B4-BE49-F238E27FC236}">
                  <a16:creationId xmlns:a16="http://schemas.microsoft.com/office/drawing/2014/main" id="{0515ADB9-D809-4B81-BEE9-79C177A97A76}"/>
                </a:ext>
              </a:extLst>
            </p:cNvPr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5;p21">
              <a:extLst>
                <a:ext uri="{FF2B5EF4-FFF2-40B4-BE49-F238E27FC236}">
                  <a16:creationId xmlns:a16="http://schemas.microsoft.com/office/drawing/2014/main" id="{8C820B8E-7D16-467E-9EE1-3D96E03D3BC0}"/>
                </a:ext>
              </a:extLst>
            </p:cNvPr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6;p21">
              <a:extLst>
                <a:ext uri="{FF2B5EF4-FFF2-40B4-BE49-F238E27FC236}">
                  <a16:creationId xmlns:a16="http://schemas.microsoft.com/office/drawing/2014/main" id="{C15C01AA-805B-4CD5-A33D-01637043E51C}"/>
                </a:ext>
              </a:extLst>
            </p:cNvPr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7;p21">
              <a:extLst>
                <a:ext uri="{FF2B5EF4-FFF2-40B4-BE49-F238E27FC236}">
                  <a16:creationId xmlns:a16="http://schemas.microsoft.com/office/drawing/2014/main" id="{28BD52A0-DEF2-4732-8125-DB24FF23E506}"/>
                </a:ext>
              </a:extLst>
            </p:cNvPr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8;p21">
              <a:extLst>
                <a:ext uri="{FF2B5EF4-FFF2-40B4-BE49-F238E27FC236}">
                  <a16:creationId xmlns:a16="http://schemas.microsoft.com/office/drawing/2014/main" id="{C3CF0689-E166-4F3C-A0D9-C179B19C5674}"/>
                </a:ext>
              </a:extLst>
            </p:cNvPr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9;p21">
              <a:extLst>
                <a:ext uri="{FF2B5EF4-FFF2-40B4-BE49-F238E27FC236}">
                  <a16:creationId xmlns:a16="http://schemas.microsoft.com/office/drawing/2014/main" id="{E043837E-6F8D-4EA2-A1AE-20A5C4BD6D33}"/>
                </a:ext>
              </a:extLst>
            </p:cNvPr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;p21">
              <a:extLst>
                <a:ext uri="{FF2B5EF4-FFF2-40B4-BE49-F238E27FC236}">
                  <a16:creationId xmlns:a16="http://schemas.microsoft.com/office/drawing/2014/main" id="{5791E2A6-2515-4634-BF3C-4C65CFD55375}"/>
                </a:ext>
              </a:extLst>
            </p:cNvPr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11;p21">
            <a:extLst>
              <a:ext uri="{FF2B5EF4-FFF2-40B4-BE49-F238E27FC236}">
                <a16:creationId xmlns:a16="http://schemas.microsoft.com/office/drawing/2014/main" id="{49C7B822-5A5F-4884-81D2-6D1B8BEB3DD6}"/>
              </a:ext>
            </a:extLst>
          </p:cNvPr>
          <p:cNvGrpSpPr/>
          <p:nvPr/>
        </p:nvGrpSpPr>
        <p:grpSpPr>
          <a:xfrm>
            <a:off x="5925189" y="4820222"/>
            <a:ext cx="1765922" cy="1596032"/>
            <a:chOff x="2854300" y="1168125"/>
            <a:chExt cx="2904000" cy="2668950"/>
          </a:xfrm>
        </p:grpSpPr>
        <p:sp>
          <p:nvSpPr>
            <p:cNvPr id="66" name="Google Shape;212;p21">
              <a:extLst>
                <a:ext uri="{FF2B5EF4-FFF2-40B4-BE49-F238E27FC236}">
                  <a16:creationId xmlns:a16="http://schemas.microsoft.com/office/drawing/2014/main" id="{01FCFFE1-3083-4BB3-A2CF-F19E1C82EAAF}"/>
                </a:ext>
              </a:extLst>
            </p:cNvPr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3;p21">
              <a:extLst>
                <a:ext uri="{FF2B5EF4-FFF2-40B4-BE49-F238E27FC236}">
                  <a16:creationId xmlns:a16="http://schemas.microsoft.com/office/drawing/2014/main" id="{CEA5D79F-381F-4A19-A1BB-18CFC7E773FD}"/>
                </a:ext>
              </a:extLst>
            </p:cNvPr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;p21">
              <a:extLst>
                <a:ext uri="{FF2B5EF4-FFF2-40B4-BE49-F238E27FC236}">
                  <a16:creationId xmlns:a16="http://schemas.microsoft.com/office/drawing/2014/main" id="{63772EB7-8140-476A-901F-AAA4058F9584}"/>
                </a:ext>
              </a:extLst>
            </p:cNvPr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5;p21">
              <a:extLst>
                <a:ext uri="{FF2B5EF4-FFF2-40B4-BE49-F238E27FC236}">
                  <a16:creationId xmlns:a16="http://schemas.microsoft.com/office/drawing/2014/main" id="{F679FCE5-F4E6-4AE9-BBAA-E097C9F0BED3}"/>
                </a:ext>
              </a:extLst>
            </p:cNvPr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6;p21">
              <a:extLst>
                <a:ext uri="{FF2B5EF4-FFF2-40B4-BE49-F238E27FC236}">
                  <a16:creationId xmlns:a16="http://schemas.microsoft.com/office/drawing/2014/main" id="{677C8EF0-2B7D-44FC-8DB3-7AC6B75A772E}"/>
                </a:ext>
              </a:extLst>
            </p:cNvPr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7;p21">
              <a:extLst>
                <a:ext uri="{FF2B5EF4-FFF2-40B4-BE49-F238E27FC236}">
                  <a16:creationId xmlns:a16="http://schemas.microsoft.com/office/drawing/2014/main" id="{73D471D4-B6AA-409B-BB34-2A15829212FF}"/>
                </a:ext>
              </a:extLst>
            </p:cNvPr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8;p21">
              <a:extLst>
                <a:ext uri="{FF2B5EF4-FFF2-40B4-BE49-F238E27FC236}">
                  <a16:creationId xmlns:a16="http://schemas.microsoft.com/office/drawing/2014/main" id="{696DA8A1-1790-4C63-9135-5C4C68DF33F6}"/>
                </a:ext>
              </a:extLst>
            </p:cNvPr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9;p21">
              <a:extLst>
                <a:ext uri="{FF2B5EF4-FFF2-40B4-BE49-F238E27FC236}">
                  <a16:creationId xmlns:a16="http://schemas.microsoft.com/office/drawing/2014/main" id="{4D8C48A7-DDE0-4B00-B4CD-1ED8DF4899C9}"/>
                </a:ext>
              </a:extLst>
            </p:cNvPr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0;p21">
              <a:extLst>
                <a:ext uri="{FF2B5EF4-FFF2-40B4-BE49-F238E27FC236}">
                  <a16:creationId xmlns:a16="http://schemas.microsoft.com/office/drawing/2014/main" id="{835312C4-9BC3-4701-89A9-D4AD6C216EF8}"/>
                </a:ext>
              </a:extLst>
            </p:cNvPr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1;p21">
              <a:extLst>
                <a:ext uri="{FF2B5EF4-FFF2-40B4-BE49-F238E27FC236}">
                  <a16:creationId xmlns:a16="http://schemas.microsoft.com/office/drawing/2014/main" id="{3809442C-3181-4948-B3D5-EB29B39E3945}"/>
                </a:ext>
              </a:extLst>
            </p:cNvPr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2;p21">
              <a:extLst>
                <a:ext uri="{FF2B5EF4-FFF2-40B4-BE49-F238E27FC236}">
                  <a16:creationId xmlns:a16="http://schemas.microsoft.com/office/drawing/2014/main" id="{A05EFCC5-7DC4-450A-873A-9A65D1DF0F33}"/>
                </a:ext>
              </a:extLst>
            </p:cNvPr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3;p21">
              <a:extLst>
                <a:ext uri="{FF2B5EF4-FFF2-40B4-BE49-F238E27FC236}">
                  <a16:creationId xmlns:a16="http://schemas.microsoft.com/office/drawing/2014/main" id="{FA8B5D50-8185-40CC-A666-A7EAC7C815D4}"/>
                </a:ext>
              </a:extLst>
            </p:cNvPr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4;p21">
              <a:extLst>
                <a:ext uri="{FF2B5EF4-FFF2-40B4-BE49-F238E27FC236}">
                  <a16:creationId xmlns:a16="http://schemas.microsoft.com/office/drawing/2014/main" id="{E94DE12C-FD22-4AEC-8FF3-1EF7F7469036}"/>
                </a:ext>
              </a:extLst>
            </p:cNvPr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5;p21">
              <a:extLst>
                <a:ext uri="{FF2B5EF4-FFF2-40B4-BE49-F238E27FC236}">
                  <a16:creationId xmlns:a16="http://schemas.microsoft.com/office/drawing/2014/main" id="{5ED9413C-0D57-4EEF-AD30-36D560E7D830}"/>
                </a:ext>
              </a:extLst>
            </p:cNvPr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6;p21">
              <a:extLst>
                <a:ext uri="{FF2B5EF4-FFF2-40B4-BE49-F238E27FC236}">
                  <a16:creationId xmlns:a16="http://schemas.microsoft.com/office/drawing/2014/main" id="{5CE8F177-21C4-4578-89B5-205DDD5945A4}"/>
                </a:ext>
              </a:extLst>
            </p:cNvPr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7;p21">
              <a:extLst>
                <a:ext uri="{FF2B5EF4-FFF2-40B4-BE49-F238E27FC236}">
                  <a16:creationId xmlns:a16="http://schemas.microsoft.com/office/drawing/2014/main" id="{1CA89C63-5799-4942-A004-F2D1F8F1A8A8}"/>
                </a:ext>
              </a:extLst>
            </p:cNvPr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8;p21">
              <a:extLst>
                <a:ext uri="{FF2B5EF4-FFF2-40B4-BE49-F238E27FC236}">
                  <a16:creationId xmlns:a16="http://schemas.microsoft.com/office/drawing/2014/main" id="{0776661F-7F10-492A-AF8B-6B45F5887CAD}"/>
                </a:ext>
              </a:extLst>
            </p:cNvPr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9;p21">
              <a:extLst>
                <a:ext uri="{FF2B5EF4-FFF2-40B4-BE49-F238E27FC236}">
                  <a16:creationId xmlns:a16="http://schemas.microsoft.com/office/drawing/2014/main" id="{BA157810-C012-44B4-BD83-5B97D95FE14F}"/>
                </a:ext>
              </a:extLst>
            </p:cNvPr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0;p21">
              <a:extLst>
                <a:ext uri="{FF2B5EF4-FFF2-40B4-BE49-F238E27FC236}">
                  <a16:creationId xmlns:a16="http://schemas.microsoft.com/office/drawing/2014/main" id="{F6B87BFA-2C81-45B3-81A5-82149B40DD10}"/>
                </a:ext>
              </a:extLst>
            </p:cNvPr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1;p21">
              <a:extLst>
                <a:ext uri="{FF2B5EF4-FFF2-40B4-BE49-F238E27FC236}">
                  <a16:creationId xmlns:a16="http://schemas.microsoft.com/office/drawing/2014/main" id="{3ADF41D5-205F-4E66-A2B0-F479A0E5A532}"/>
                </a:ext>
              </a:extLst>
            </p:cNvPr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2;p21">
              <a:extLst>
                <a:ext uri="{FF2B5EF4-FFF2-40B4-BE49-F238E27FC236}">
                  <a16:creationId xmlns:a16="http://schemas.microsoft.com/office/drawing/2014/main" id="{9C6EF61A-2E56-4598-8FDB-EF68E4B00FE8}"/>
                </a:ext>
              </a:extLst>
            </p:cNvPr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3;p21">
              <a:extLst>
                <a:ext uri="{FF2B5EF4-FFF2-40B4-BE49-F238E27FC236}">
                  <a16:creationId xmlns:a16="http://schemas.microsoft.com/office/drawing/2014/main" id="{8E4E3333-7563-4235-8167-92DE5934A4D9}"/>
                </a:ext>
              </a:extLst>
            </p:cNvPr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4;p21">
              <a:extLst>
                <a:ext uri="{FF2B5EF4-FFF2-40B4-BE49-F238E27FC236}">
                  <a16:creationId xmlns:a16="http://schemas.microsoft.com/office/drawing/2014/main" id="{C295F890-BB09-4DA6-A2AD-DCB86AD27C52}"/>
                </a:ext>
              </a:extLst>
            </p:cNvPr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5;p21">
              <a:extLst>
                <a:ext uri="{FF2B5EF4-FFF2-40B4-BE49-F238E27FC236}">
                  <a16:creationId xmlns:a16="http://schemas.microsoft.com/office/drawing/2014/main" id="{1B2F9BE8-89F8-4621-8D95-6285A165E208}"/>
                </a:ext>
              </a:extLst>
            </p:cNvPr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6;p21">
              <a:extLst>
                <a:ext uri="{FF2B5EF4-FFF2-40B4-BE49-F238E27FC236}">
                  <a16:creationId xmlns:a16="http://schemas.microsoft.com/office/drawing/2014/main" id="{8D4C6F64-C602-4F5C-86C9-F9A61086CF88}"/>
                </a:ext>
              </a:extLst>
            </p:cNvPr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7;p21">
              <a:extLst>
                <a:ext uri="{FF2B5EF4-FFF2-40B4-BE49-F238E27FC236}">
                  <a16:creationId xmlns:a16="http://schemas.microsoft.com/office/drawing/2014/main" id="{406B9333-D4A4-4DE9-9BF2-1FADF47B2884}"/>
                </a:ext>
              </a:extLst>
            </p:cNvPr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211;p21">
            <a:extLst>
              <a:ext uri="{FF2B5EF4-FFF2-40B4-BE49-F238E27FC236}">
                <a16:creationId xmlns:a16="http://schemas.microsoft.com/office/drawing/2014/main" id="{D2C994FA-694B-41BC-ADBE-27724DCBA2DE}"/>
              </a:ext>
            </a:extLst>
          </p:cNvPr>
          <p:cNvGrpSpPr/>
          <p:nvPr/>
        </p:nvGrpSpPr>
        <p:grpSpPr>
          <a:xfrm>
            <a:off x="1215272" y="4608887"/>
            <a:ext cx="1765922" cy="1596032"/>
            <a:chOff x="2854300" y="1168125"/>
            <a:chExt cx="2904000" cy="2668950"/>
          </a:xfrm>
        </p:grpSpPr>
        <p:sp>
          <p:nvSpPr>
            <p:cNvPr id="147" name="Google Shape;212;p21">
              <a:extLst>
                <a:ext uri="{FF2B5EF4-FFF2-40B4-BE49-F238E27FC236}">
                  <a16:creationId xmlns:a16="http://schemas.microsoft.com/office/drawing/2014/main" id="{0CE4E9E2-803D-48F2-BF13-81827B8C72DD}"/>
                </a:ext>
              </a:extLst>
            </p:cNvPr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3;p21">
              <a:extLst>
                <a:ext uri="{FF2B5EF4-FFF2-40B4-BE49-F238E27FC236}">
                  <a16:creationId xmlns:a16="http://schemas.microsoft.com/office/drawing/2014/main" id="{D3812320-CB77-472D-BA61-72579EE438B4}"/>
                </a:ext>
              </a:extLst>
            </p:cNvPr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4;p21">
              <a:extLst>
                <a:ext uri="{FF2B5EF4-FFF2-40B4-BE49-F238E27FC236}">
                  <a16:creationId xmlns:a16="http://schemas.microsoft.com/office/drawing/2014/main" id="{C5AB9732-CD8A-48DA-87B4-0C898C279C27}"/>
                </a:ext>
              </a:extLst>
            </p:cNvPr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5;p21">
              <a:extLst>
                <a:ext uri="{FF2B5EF4-FFF2-40B4-BE49-F238E27FC236}">
                  <a16:creationId xmlns:a16="http://schemas.microsoft.com/office/drawing/2014/main" id="{450468ED-7E9C-4A48-9524-A9D71AEFA315}"/>
                </a:ext>
              </a:extLst>
            </p:cNvPr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6;p21">
              <a:extLst>
                <a:ext uri="{FF2B5EF4-FFF2-40B4-BE49-F238E27FC236}">
                  <a16:creationId xmlns:a16="http://schemas.microsoft.com/office/drawing/2014/main" id="{D6968712-8444-417F-A84A-89108894C744}"/>
                </a:ext>
              </a:extLst>
            </p:cNvPr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7;p21">
              <a:extLst>
                <a:ext uri="{FF2B5EF4-FFF2-40B4-BE49-F238E27FC236}">
                  <a16:creationId xmlns:a16="http://schemas.microsoft.com/office/drawing/2014/main" id="{A80D9F98-C20A-478F-A59C-F75EFE2C407C}"/>
                </a:ext>
              </a:extLst>
            </p:cNvPr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8;p21">
              <a:extLst>
                <a:ext uri="{FF2B5EF4-FFF2-40B4-BE49-F238E27FC236}">
                  <a16:creationId xmlns:a16="http://schemas.microsoft.com/office/drawing/2014/main" id="{3D35933F-B720-4B42-A971-3E9AE1BB45EB}"/>
                </a:ext>
              </a:extLst>
            </p:cNvPr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9;p21">
              <a:extLst>
                <a:ext uri="{FF2B5EF4-FFF2-40B4-BE49-F238E27FC236}">
                  <a16:creationId xmlns:a16="http://schemas.microsoft.com/office/drawing/2014/main" id="{19430A71-737C-4534-9BFA-ABC08AF5A31C}"/>
                </a:ext>
              </a:extLst>
            </p:cNvPr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0;p21">
              <a:extLst>
                <a:ext uri="{FF2B5EF4-FFF2-40B4-BE49-F238E27FC236}">
                  <a16:creationId xmlns:a16="http://schemas.microsoft.com/office/drawing/2014/main" id="{84A10C4A-E343-4A4B-BAA0-D92E8803D875}"/>
                </a:ext>
              </a:extLst>
            </p:cNvPr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1;p21">
              <a:extLst>
                <a:ext uri="{FF2B5EF4-FFF2-40B4-BE49-F238E27FC236}">
                  <a16:creationId xmlns:a16="http://schemas.microsoft.com/office/drawing/2014/main" id="{69621962-C4E9-4153-85B7-CB8FCE7BDCD0}"/>
                </a:ext>
              </a:extLst>
            </p:cNvPr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2;p21">
              <a:extLst>
                <a:ext uri="{FF2B5EF4-FFF2-40B4-BE49-F238E27FC236}">
                  <a16:creationId xmlns:a16="http://schemas.microsoft.com/office/drawing/2014/main" id="{BBDC121A-4ACB-4CFF-BEBC-8BF0C5CCC8F3}"/>
                </a:ext>
              </a:extLst>
            </p:cNvPr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3;p21">
              <a:extLst>
                <a:ext uri="{FF2B5EF4-FFF2-40B4-BE49-F238E27FC236}">
                  <a16:creationId xmlns:a16="http://schemas.microsoft.com/office/drawing/2014/main" id="{BBD08157-EDAB-4B89-B404-455B00212C59}"/>
                </a:ext>
              </a:extLst>
            </p:cNvPr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4;p21">
              <a:extLst>
                <a:ext uri="{FF2B5EF4-FFF2-40B4-BE49-F238E27FC236}">
                  <a16:creationId xmlns:a16="http://schemas.microsoft.com/office/drawing/2014/main" id="{C9706002-1609-4749-BD9E-6D61C7D2F0CE}"/>
                </a:ext>
              </a:extLst>
            </p:cNvPr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5;p21">
              <a:extLst>
                <a:ext uri="{FF2B5EF4-FFF2-40B4-BE49-F238E27FC236}">
                  <a16:creationId xmlns:a16="http://schemas.microsoft.com/office/drawing/2014/main" id="{2059D248-00BF-41D5-A2F6-E8F790A152BF}"/>
                </a:ext>
              </a:extLst>
            </p:cNvPr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6;p21">
              <a:extLst>
                <a:ext uri="{FF2B5EF4-FFF2-40B4-BE49-F238E27FC236}">
                  <a16:creationId xmlns:a16="http://schemas.microsoft.com/office/drawing/2014/main" id="{09ECB099-EDDE-41BC-806B-2FB09859DDD4}"/>
                </a:ext>
              </a:extLst>
            </p:cNvPr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7;p21">
              <a:extLst>
                <a:ext uri="{FF2B5EF4-FFF2-40B4-BE49-F238E27FC236}">
                  <a16:creationId xmlns:a16="http://schemas.microsoft.com/office/drawing/2014/main" id="{8AA54130-D593-4D6A-85AB-AC5E08E420F9}"/>
                </a:ext>
              </a:extLst>
            </p:cNvPr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8;p21">
              <a:extLst>
                <a:ext uri="{FF2B5EF4-FFF2-40B4-BE49-F238E27FC236}">
                  <a16:creationId xmlns:a16="http://schemas.microsoft.com/office/drawing/2014/main" id="{EF5C0979-B315-4BB6-BF9E-7ACD9C89146A}"/>
                </a:ext>
              </a:extLst>
            </p:cNvPr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9;p21">
              <a:extLst>
                <a:ext uri="{FF2B5EF4-FFF2-40B4-BE49-F238E27FC236}">
                  <a16:creationId xmlns:a16="http://schemas.microsoft.com/office/drawing/2014/main" id="{38D6A389-9592-4999-AAAC-E413F0333C13}"/>
                </a:ext>
              </a:extLst>
            </p:cNvPr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0;p21">
              <a:extLst>
                <a:ext uri="{FF2B5EF4-FFF2-40B4-BE49-F238E27FC236}">
                  <a16:creationId xmlns:a16="http://schemas.microsoft.com/office/drawing/2014/main" id="{22106CCC-22F4-46E0-BF94-5A54F66B5B45}"/>
                </a:ext>
              </a:extLst>
            </p:cNvPr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1;p21">
              <a:extLst>
                <a:ext uri="{FF2B5EF4-FFF2-40B4-BE49-F238E27FC236}">
                  <a16:creationId xmlns:a16="http://schemas.microsoft.com/office/drawing/2014/main" id="{65891103-122C-4C71-B5D5-15D715657869}"/>
                </a:ext>
              </a:extLst>
            </p:cNvPr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2;p21">
              <a:extLst>
                <a:ext uri="{FF2B5EF4-FFF2-40B4-BE49-F238E27FC236}">
                  <a16:creationId xmlns:a16="http://schemas.microsoft.com/office/drawing/2014/main" id="{38DCD74D-96DA-47B1-96A5-C3124D674809}"/>
                </a:ext>
              </a:extLst>
            </p:cNvPr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3;p21">
              <a:extLst>
                <a:ext uri="{FF2B5EF4-FFF2-40B4-BE49-F238E27FC236}">
                  <a16:creationId xmlns:a16="http://schemas.microsoft.com/office/drawing/2014/main" id="{24969FC6-CCD2-477A-B653-591AE4035ECE}"/>
                </a:ext>
              </a:extLst>
            </p:cNvPr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4;p21">
              <a:extLst>
                <a:ext uri="{FF2B5EF4-FFF2-40B4-BE49-F238E27FC236}">
                  <a16:creationId xmlns:a16="http://schemas.microsoft.com/office/drawing/2014/main" id="{7A8BEECA-8F71-4A88-9F46-0FAAF396808B}"/>
                </a:ext>
              </a:extLst>
            </p:cNvPr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;p21">
              <a:extLst>
                <a:ext uri="{FF2B5EF4-FFF2-40B4-BE49-F238E27FC236}">
                  <a16:creationId xmlns:a16="http://schemas.microsoft.com/office/drawing/2014/main" id="{044038F8-6724-4D8E-9165-BE64EBAC7051}"/>
                </a:ext>
              </a:extLst>
            </p:cNvPr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6;p21">
              <a:extLst>
                <a:ext uri="{FF2B5EF4-FFF2-40B4-BE49-F238E27FC236}">
                  <a16:creationId xmlns:a16="http://schemas.microsoft.com/office/drawing/2014/main" id="{A1917C51-C237-4726-B8AA-094E9EFCA389}"/>
                </a:ext>
              </a:extLst>
            </p:cNvPr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;p21">
              <a:extLst>
                <a:ext uri="{FF2B5EF4-FFF2-40B4-BE49-F238E27FC236}">
                  <a16:creationId xmlns:a16="http://schemas.microsoft.com/office/drawing/2014/main" id="{89C24447-8966-4B04-BF50-2912A9B62CAF}"/>
                </a:ext>
              </a:extLst>
            </p:cNvPr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213;p21">
            <a:extLst>
              <a:ext uri="{FF2B5EF4-FFF2-40B4-BE49-F238E27FC236}">
                <a16:creationId xmlns:a16="http://schemas.microsoft.com/office/drawing/2014/main" id="{231C60B8-867C-4776-97FD-8DB78956ED41}"/>
              </a:ext>
            </a:extLst>
          </p:cNvPr>
          <p:cNvSpPr/>
          <p:nvPr/>
        </p:nvSpPr>
        <p:spPr>
          <a:xfrm flipH="1">
            <a:off x="8485448" y="2135112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218;p21">
            <a:extLst>
              <a:ext uri="{FF2B5EF4-FFF2-40B4-BE49-F238E27FC236}">
                <a16:creationId xmlns:a16="http://schemas.microsoft.com/office/drawing/2014/main" id="{02C1EE2C-5C4C-4034-9D60-BEE645E7253D}"/>
              </a:ext>
            </a:extLst>
          </p:cNvPr>
          <p:cNvSpPr/>
          <p:nvPr/>
        </p:nvSpPr>
        <p:spPr>
          <a:xfrm flipH="1">
            <a:off x="8485448" y="2453726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223;p21">
            <a:extLst>
              <a:ext uri="{FF2B5EF4-FFF2-40B4-BE49-F238E27FC236}">
                <a16:creationId xmlns:a16="http://schemas.microsoft.com/office/drawing/2014/main" id="{00C60273-911D-4736-A943-BA93A2A60D34}"/>
              </a:ext>
            </a:extLst>
          </p:cNvPr>
          <p:cNvSpPr/>
          <p:nvPr/>
        </p:nvSpPr>
        <p:spPr>
          <a:xfrm flipH="1">
            <a:off x="8485448" y="2773327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228;p21">
            <a:extLst>
              <a:ext uri="{FF2B5EF4-FFF2-40B4-BE49-F238E27FC236}">
                <a16:creationId xmlns:a16="http://schemas.microsoft.com/office/drawing/2014/main" id="{CFE09903-239C-4396-8D66-D7A9194F2130}"/>
              </a:ext>
            </a:extLst>
          </p:cNvPr>
          <p:cNvSpPr/>
          <p:nvPr/>
        </p:nvSpPr>
        <p:spPr>
          <a:xfrm flipH="1">
            <a:off x="8485448" y="3092929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233;p21">
            <a:extLst>
              <a:ext uri="{FF2B5EF4-FFF2-40B4-BE49-F238E27FC236}">
                <a16:creationId xmlns:a16="http://schemas.microsoft.com/office/drawing/2014/main" id="{95D08457-8AD8-4469-B6CE-CEE0B36565A3}"/>
              </a:ext>
            </a:extLst>
          </p:cNvPr>
          <p:cNvSpPr/>
          <p:nvPr/>
        </p:nvSpPr>
        <p:spPr>
          <a:xfrm flipH="1">
            <a:off x="8485448" y="3412530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13;p21">
            <a:extLst>
              <a:ext uri="{FF2B5EF4-FFF2-40B4-BE49-F238E27FC236}">
                <a16:creationId xmlns:a16="http://schemas.microsoft.com/office/drawing/2014/main" id="{20E923B7-3C39-449B-8434-8D8D9D744FB9}"/>
              </a:ext>
            </a:extLst>
          </p:cNvPr>
          <p:cNvSpPr/>
          <p:nvPr/>
        </p:nvSpPr>
        <p:spPr>
          <a:xfrm flipH="1">
            <a:off x="2329202" y="3000887"/>
            <a:ext cx="353184" cy="318614"/>
          </a:xfrm>
          <a:prstGeom prst="rect">
            <a:avLst/>
          </a:prstGeom>
          <a:gradFill>
            <a:gsLst>
              <a:gs pos="0">
                <a:srgbClr val="E0EDBA"/>
              </a:gs>
              <a:gs pos="100000">
                <a:srgbClr val="DE87F1"/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1.2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094248623"/>
      </p:ext>
    </p:extLst>
  </p:cSld>
  <p:clrMapOvr>
    <a:masterClrMapping/>
  </p:clrMapOvr>
  <p:transition advTm="8005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6629" y="1506260"/>
            <a:ext cx="7981315" cy="4189608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5115" indent="-273050">
              <a:spcBef>
                <a:spcPts val="7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dirty="0">
                <a:latin typeface="宋体"/>
                <a:cs typeface="宋体"/>
              </a:rPr>
              <a:t>创建张量的几种方法</a:t>
            </a:r>
            <a:endParaRPr sz="2600">
              <a:latin typeface="宋体"/>
              <a:cs typeface="宋体"/>
            </a:endParaRPr>
          </a:p>
          <a:p>
            <a:pPr marL="652780" lvl="1" indent="-247650"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宋体"/>
                <a:cs typeface="宋体"/>
              </a:rPr>
              <a:t>用现有数据创建张量，使</a:t>
            </a:r>
            <a:r>
              <a:rPr sz="2400" dirty="0">
                <a:latin typeface="宋体"/>
                <a:cs typeface="宋体"/>
              </a:rPr>
              <a:t>用</a:t>
            </a:r>
            <a:r>
              <a:rPr sz="2400" spc="-625" dirty="0">
                <a:latin typeface="宋体"/>
                <a:cs typeface="宋体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0" dirty="0">
                <a:latin typeface="Constantia"/>
                <a:cs typeface="Constantia"/>
              </a:rPr>
              <a:t>.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ens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spc="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()</a:t>
            </a:r>
            <a:endParaRPr sz="2400">
              <a:latin typeface="Constantia"/>
              <a:cs typeface="Constantia"/>
            </a:endParaRPr>
          </a:p>
          <a:p>
            <a:pPr marL="927100" lvl="2" indent="-247650">
              <a:spcBef>
                <a:spcPts val="52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dirty="0">
                <a:latin typeface="宋体"/>
                <a:cs typeface="宋体"/>
              </a:rPr>
              <a:t>如</a:t>
            </a:r>
            <a:r>
              <a:rPr sz="2100" spc="-10" dirty="0">
                <a:latin typeface="Constantia"/>
                <a:cs typeface="Constantia"/>
              </a:rPr>
              <a:t>torch.tensor([[1.,</a:t>
            </a:r>
            <a:r>
              <a:rPr sz="2100" spc="-4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-1.],</a:t>
            </a:r>
            <a:r>
              <a:rPr sz="2100" spc="-5" dirty="0">
                <a:latin typeface="Constantia"/>
                <a:cs typeface="Constantia"/>
              </a:rPr>
              <a:t> [1.,</a:t>
            </a:r>
            <a:r>
              <a:rPr sz="2100" dirty="0">
                <a:latin typeface="Constantia"/>
                <a:cs typeface="Constantia"/>
              </a:rPr>
              <a:t> -1.]])</a:t>
            </a:r>
            <a:endParaRPr sz="2100">
              <a:latin typeface="Constantia"/>
              <a:cs typeface="Constantia"/>
            </a:endParaRPr>
          </a:p>
          <a:p>
            <a:pPr marL="652780" lvl="1" indent="-247650">
              <a:spcBef>
                <a:spcPts val="56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宋体"/>
                <a:cs typeface="宋体"/>
              </a:rPr>
              <a:t>要创建具有特定大小的张量，请使用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ch.*</a:t>
            </a:r>
            <a:endParaRPr sz="2400">
              <a:latin typeface="Constantia"/>
              <a:cs typeface="Constantia"/>
            </a:endParaRPr>
          </a:p>
          <a:p>
            <a:pPr marL="927100" lvl="2" indent="-247650">
              <a:spcBef>
                <a:spcPts val="515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dirty="0">
                <a:latin typeface="宋体"/>
                <a:cs typeface="宋体"/>
              </a:rPr>
              <a:t>如</a:t>
            </a:r>
            <a:r>
              <a:rPr sz="2100" spc="-10" dirty="0">
                <a:latin typeface="Constantia"/>
                <a:cs typeface="Constantia"/>
              </a:rPr>
              <a:t>torch.randn()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#</a:t>
            </a:r>
            <a:r>
              <a:rPr sz="2100" dirty="0">
                <a:latin typeface="宋体"/>
                <a:cs typeface="宋体"/>
              </a:rPr>
              <a:t>满足标准正态分布的一组随机数据</a:t>
            </a:r>
            <a:endParaRPr sz="2100">
              <a:latin typeface="宋体"/>
              <a:cs typeface="宋体"/>
            </a:endParaRPr>
          </a:p>
          <a:p>
            <a:pPr marL="652780" lvl="1" indent="-247650">
              <a:lnSpc>
                <a:spcPts val="2765"/>
              </a:lnSpc>
              <a:spcBef>
                <a:spcPts val="74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宋体"/>
                <a:cs typeface="宋体"/>
              </a:rPr>
              <a:t>创建与另一个张量具有相同大小的张量，请使用</a:t>
            </a:r>
            <a:endParaRPr sz="2400">
              <a:latin typeface="宋体"/>
              <a:cs typeface="宋体"/>
            </a:endParaRPr>
          </a:p>
          <a:p>
            <a:pPr marL="652780">
              <a:lnSpc>
                <a:spcPts val="2765"/>
              </a:lnSpc>
            </a:pPr>
            <a:r>
              <a:rPr sz="2400" spc="-15" dirty="0">
                <a:latin typeface="Constantia"/>
                <a:cs typeface="Constantia"/>
              </a:rPr>
              <a:t>torch.*_like</a:t>
            </a:r>
            <a:endParaRPr sz="2400">
              <a:latin typeface="Constantia"/>
              <a:cs typeface="Constantia"/>
            </a:endParaRPr>
          </a:p>
          <a:p>
            <a:pPr marL="927100" lvl="2" indent="-247650">
              <a:spcBef>
                <a:spcPts val="565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dirty="0">
                <a:latin typeface="宋体"/>
                <a:cs typeface="宋体"/>
              </a:rPr>
              <a:t>如</a:t>
            </a:r>
            <a:r>
              <a:rPr sz="2100" spc="-10" dirty="0">
                <a:latin typeface="Constantia"/>
                <a:cs typeface="Constantia"/>
              </a:rPr>
              <a:t>torch.rand_like()</a:t>
            </a:r>
            <a:endParaRPr sz="2100">
              <a:latin typeface="Constantia"/>
              <a:cs typeface="Constantia"/>
            </a:endParaRPr>
          </a:p>
          <a:p>
            <a:pPr marL="652780" marR="5080" lvl="1" indent="-247650">
              <a:lnSpc>
                <a:spcPts val="2700"/>
              </a:lnSpc>
              <a:spcBef>
                <a:spcPts val="9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宋体"/>
                <a:cs typeface="宋体"/>
              </a:rPr>
              <a:t>创建与其他张量具有相似类型但大小不同的张量，请使 </a:t>
            </a:r>
            <a:r>
              <a:rPr sz="2400" spc="-5" dirty="0">
                <a:latin typeface="宋体"/>
                <a:cs typeface="宋体"/>
              </a:rPr>
              <a:t>用</a:t>
            </a:r>
            <a:r>
              <a:rPr sz="2400" spc="-25" dirty="0">
                <a:latin typeface="Constantia"/>
                <a:cs typeface="Constantia"/>
              </a:rPr>
              <a:t>tensor.new_*</a:t>
            </a:r>
            <a:r>
              <a:rPr sz="2400" spc="-5" dirty="0">
                <a:latin typeface="宋体"/>
                <a:cs typeface="宋体"/>
              </a:rPr>
              <a:t>创建操作。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4EAC678-4A34-4F39-8AA3-CE3CECFBB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23071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1854" y="1422658"/>
            <a:ext cx="7911465" cy="488124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5115" indent="-273050">
              <a:spcBef>
                <a:spcPts val="7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dirty="0">
                <a:latin typeface="宋体"/>
                <a:cs typeface="宋体"/>
              </a:rPr>
              <a:t>查看张量的属性</a:t>
            </a:r>
          </a:p>
          <a:p>
            <a:pPr marL="652780" lvl="1" indent="-247650"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宋体"/>
                <a:cs typeface="宋体"/>
              </a:rPr>
              <a:t>查看</a:t>
            </a:r>
            <a:r>
              <a:rPr sz="2400" spc="-2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ens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spc="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宋体"/>
                <a:cs typeface="宋体"/>
              </a:rPr>
              <a:t>类型</a:t>
            </a:r>
            <a:endParaRPr sz="2400" dirty="0">
              <a:latin typeface="宋体"/>
              <a:cs typeface="宋体"/>
            </a:endParaRPr>
          </a:p>
          <a:p>
            <a:pPr marL="927100" marR="5080" lvl="2" indent="-247015">
              <a:spcBef>
                <a:spcPts val="52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  <a:tab pos="4030979" algn="l"/>
              </a:tabLst>
            </a:pPr>
            <a:r>
              <a:rPr sz="2100" spc="-35" dirty="0">
                <a:latin typeface="Constantia"/>
                <a:cs typeface="Constantia"/>
              </a:rPr>
              <a:t>t</a:t>
            </a:r>
            <a:r>
              <a:rPr sz="2100" dirty="0">
                <a:latin typeface="Constantia"/>
                <a:cs typeface="Constantia"/>
              </a:rPr>
              <a:t>ens</a:t>
            </a:r>
            <a:r>
              <a:rPr sz="2100" spc="5" dirty="0">
                <a:latin typeface="Constantia"/>
                <a:cs typeface="Constantia"/>
              </a:rPr>
              <a:t>o</a:t>
            </a:r>
            <a:r>
              <a:rPr sz="2100" spc="-5" dirty="0">
                <a:latin typeface="Constantia"/>
                <a:cs typeface="Constantia"/>
              </a:rPr>
              <a:t>r</a:t>
            </a:r>
            <a:r>
              <a:rPr sz="2100" dirty="0">
                <a:latin typeface="Constantia"/>
                <a:cs typeface="Constantia"/>
              </a:rPr>
              <a:t>1</a:t>
            </a:r>
            <a:r>
              <a:rPr sz="2100" spc="-1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=</a:t>
            </a:r>
            <a:r>
              <a:rPr sz="2100" spc="-25" dirty="0">
                <a:latin typeface="Constantia"/>
                <a:cs typeface="Constantia"/>
              </a:rPr>
              <a:t> </a:t>
            </a:r>
            <a:r>
              <a:rPr sz="2100" spc="-35" dirty="0">
                <a:latin typeface="Constantia"/>
                <a:cs typeface="Constantia"/>
              </a:rPr>
              <a:t>t</a:t>
            </a:r>
            <a:r>
              <a:rPr sz="2100" dirty="0">
                <a:latin typeface="Constantia"/>
                <a:cs typeface="Constantia"/>
              </a:rPr>
              <a:t>o</a:t>
            </a:r>
            <a:r>
              <a:rPr sz="2100" spc="-35" dirty="0">
                <a:latin typeface="Constantia"/>
                <a:cs typeface="Constantia"/>
              </a:rPr>
              <a:t>r</a:t>
            </a:r>
            <a:r>
              <a:rPr sz="2100" spc="-5" dirty="0">
                <a:latin typeface="Constantia"/>
                <a:cs typeface="Constantia"/>
              </a:rPr>
              <a:t>ch.</a:t>
            </a:r>
            <a:r>
              <a:rPr sz="2100" spc="-40" dirty="0">
                <a:latin typeface="Constantia"/>
                <a:cs typeface="Constantia"/>
              </a:rPr>
              <a:t>r</a:t>
            </a:r>
            <a:r>
              <a:rPr sz="2100" dirty="0">
                <a:latin typeface="Constantia"/>
                <a:cs typeface="Constantia"/>
              </a:rPr>
              <a:t>andn(</a:t>
            </a:r>
            <a:r>
              <a:rPr sz="2100" spc="5" dirty="0">
                <a:latin typeface="Constantia"/>
                <a:cs typeface="Constantia"/>
              </a:rPr>
              <a:t>2</a:t>
            </a:r>
            <a:r>
              <a:rPr sz="2100" dirty="0">
                <a:latin typeface="Constantia"/>
                <a:cs typeface="Constantia"/>
              </a:rPr>
              <a:t>,3)	</a:t>
            </a:r>
            <a:r>
              <a:rPr sz="2100" spc="5" dirty="0">
                <a:latin typeface="Constantia"/>
                <a:cs typeface="Constantia"/>
              </a:rPr>
              <a:t>#</a:t>
            </a:r>
            <a:r>
              <a:rPr sz="2100" dirty="0">
                <a:latin typeface="宋体"/>
                <a:cs typeface="宋体"/>
              </a:rPr>
              <a:t>形状为</a:t>
            </a:r>
            <a:r>
              <a:rPr sz="2100" dirty="0">
                <a:latin typeface="Constantia"/>
                <a:cs typeface="Constantia"/>
              </a:rPr>
              <a:t>(</a:t>
            </a:r>
            <a:r>
              <a:rPr sz="2100" spc="5" dirty="0">
                <a:latin typeface="Constantia"/>
                <a:cs typeface="Constantia"/>
              </a:rPr>
              <a:t>2</a:t>
            </a:r>
            <a:r>
              <a:rPr sz="2100" dirty="0">
                <a:latin typeface="Constantia"/>
                <a:cs typeface="Constantia"/>
              </a:rPr>
              <a:t>,3</a:t>
            </a:r>
            <a:r>
              <a:rPr sz="2100" spc="10" dirty="0">
                <a:latin typeface="Constantia"/>
                <a:cs typeface="Constantia"/>
              </a:rPr>
              <a:t>)</a:t>
            </a:r>
            <a:r>
              <a:rPr sz="2100" dirty="0">
                <a:latin typeface="宋体"/>
                <a:cs typeface="宋体"/>
              </a:rPr>
              <a:t>一组从标准正</a:t>
            </a:r>
            <a:r>
              <a:rPr lang="zh-CN" altLang="en-US" sz="2100" dirty="0">
                <a:latin typeface="宋体"/>
                <a:cs typeface="宋体"/>
              </a:rPr>
              <a:t>态</a:t>
            </a:r>
            <a:r>
              <a:rPr sz="2100" dirty="0" err="1">
                <a:latin typeface="宋体"/>
                <a:cs typeface="宋体"/>
              </a:rPr>
              <a:t>分布</a:t>
            </a:r>
            <a:r>
              <a:rPr sz="2100" dirty="0">
                <a:latin typeface="宋体"/>
                <a:cs typeface="宋体"/>
              </a:rPr>
              <a:t> 中随机抽取的数据</a:t>
            </a:r>
          </a:p>
          <a:p>
            <a:pPr marL="927100" lvl="2" indent="-247650">
              <a:spcBef>
                <a:spcPts val="47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5" dirty="0">
                <a:latin typeface="Constantia"/>
                <a:cs typeface="Constantia"/>
              </a:rPr>
              <a:t>tensor1.dtype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#</a:t>
            </a:r>
            <a:r>
              <a:rPr sz="2100" spc="-4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torch.float32</a:t>
            </a:r>
            <a:endParaRPr sz="21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宋体"/>
                <a:cs typeface="宋体"/>
              </a:rPr>
              <a:t>查看</a:t>
            </a:r>
            <a:r>
              <a:rPr sz="2400" spc="-2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ens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spc="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宋体"/>
                <a:cs typeface="宋体"/>
              </a:rPr>
              <a:t>维度和形状</a:t>
            </a:r>
            <a:endParaRPr sz="2400" dirty="0">
              <a:latin typeface="宋体"/>
              <a:cs typeface="宋体"/>
            </a:endParaRPr>
          </a:p>
          <a:p>
            <a:pPr marL="927100" lvl="2" indent="-247650">
              <a:spcBef>
                <a:spcPts val="515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5" dirty="0">
                <a:latin typeface="Constantia"/>
                <a:cs typeface="Constantia"/>
              </a:rPr>
              <a:t>tensor1.shape</a:t>
            </a:r>
            <a:r>
              <a:rPr sz="2100" spc="-110" dirty="0">
                <a:latin typeface="Constantia"/>
                <a:cs typeface="Constantia"/>
              </a:rPr>
              <a:t> </a:t>
            </a:r>
            <a:r>
              <a:rPr sz="2100" spc="15" dirty="0">
                <a:latin typeface="Constantia"/>
                <a:cs typeface="Constantia"/>
              </a:rPr>
              <a:t>#</a:t>
            </a:r>
            <a:r>
              <a:rPr sz="2100" dirty="0">
                <a:latin typeface="宋体"/>
                <a:cs typeface="宋体"/>
              </a:rPr>
              <a:t>查看形状或尺寸</a:t>
            </a:r>
          </a:p>
          <a:p>
            <a:pPr marL="927100" lvl="2" indent="-247650">
              <a:spcBef>
                <a:spcPts val="505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5" dirty="0">
                <a:latin typeface="Constantia"/>
                <a:cs typeface="Constantia"/>
              </a:rPr>
              <a:t>tensor1.ndim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15" dirty="0">
                <a:latin typeface="Constantia"/>
                <a:cs typeface="Constantia"/>
              </a:rPr>
              <a:t>#</a:t>
            </a:r>
            <a:r>
              <a:rPr sz="2100" dirty="0">
                <a:latin typeface="宋体"/>
                <a:cs typeface="宋体"/>
              </a:rPr>
              <a:t>查看维度</a:t>
            </a:r>
          </a:p>
          <a:p>
            <a:pPr marL="652780" lvl="1" indent="-247650">
              <a:spcBef>
                <a:spcPts val="56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宋体"/>
                <a:cs typeface="宋体"/>
              </a:rPr>
              <a:t>查</a:t>
            </a:r>
            <a:r>
              <a:rPr sz="2400" spc="-5" dirty="0">
                <a:latin typeface="宋体"/>
                <a:cs typeface="宋体"/>
              </a:rPr>
              <a:t>看</a:t>
            </a:r>
            <a:r>
              <a:rPr sz="2400" spc="-40" dirty="0">
                <a:latin typeface="Constantia"/>
                <a:cs typeface="Constantia"/>
              </a:rPr>
              <a:t>Tensor</a:t>
            </a:r>
            <a:r>
              <a:rPr sz="2400" dirty="0">
                <a:latin typeface="宋体"/>
                <a:cs typeface="宋体"/>
              </a:rPr>
              <a:t>是否存储在</a:t>
            </a:r>
            <a:r>
              <a:rPr sz="2400" spc="-15" dirty="0">
                <a:latin typeface="Constantia"/>
                <a:cs typeface="Constantia"/>
              </a:rPr>
              <a:t>GPU</a:t>
            </a:r>
            <a:r>
              <a:rPr sz="2400" dirty="0">
                <a:latin typeface="宋体"/>
                <a:cs typeface="宋体"/>
              </a:rPr>
              <a:t>上</a:t>
            </a: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5" dirty="0">
                <a:latin typeface="Constantia"/>
                <a:cs typeface="Constantia"/>
              </a:rPr>
              <a:t>tensor1.is_cuda</a:t>
            </a:r>
            <a:endParaRPr sz="21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dirty="0">
                <a:latin typeface="宋体"/>
                <a:cs typeface="宋体"/>
              </a:rPr>
              <a:t>查</a:t>
            </a:r>
            <a:r>
              <a:rPr sz="2400" spc="-5" dirty="0">
                <a:latin typeface="宋体"/>
                <a:cs typeface="宋体"/>
              </a:rPr>
              <a:t>看</a:t>
            </a:r>
            <a:r>
              <a:rPr sz="2400" spc="-40" dirty="0">
                <a:latin typeface="Constantia"/>
                <a:cs typeface="Constantia"/>
              </a:rPr>
              <a:t>Tensor</a:t>
            </a:r>
            <a:r>
              <a:rPr sz="2400" dirty="0">
                <a:latin typeface="宋体"/>
                <a:cs typeface="宋体"/>
              </a:rPr>
              <a:t>的梯度</a:t>
            </a: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10" dirty="0">
                <a:latin typeface="Constantia"/>
                <a:cs typeface="Constantia"/>
              </a:rPr>
              <a:t>tensor1.grad</a:t>
            </a:r>
            <a:endParaRPr sz="2100" dirty="0">
              <a:latin typeface="Constantia"/>
              <a:cs typeface="Constanti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23F87B-F3FC-48C7-AA7C-7D1EB6BB6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322838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6629" y="1499617"/>
            <a:ext cx="9686180" cy="4483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b="1" spc="-40" dirty="0" err="1">
                <a:latin typeface="Constantia"/>
                <a:cs typeface="Constantia"/>
              </a:rPr>
              <a:t>Tensor</a:t>
            </a:r>
            <a:r>
              <a:rPr sz="2600" b="1" dirty="0" err="1">
                <a:latin typeface="宋体"/>
                <a:cs typeface="宋体"/>
              </a:rPr>
              <a:t>在</a:t>
            </a:r>
            <a:r>
              <a:rPr sz="2600" b="1" spc="-15" dirty="0" err="1">
                <a:latin typeface="Constantia"/>
                <a:cs typeface="Constantia"/>
              </a:rPr>
              <a:t>CPU</a:t>
            </a:r>
            <a:r>
              <a:rPr sz="2600" b="1" spc="5" dirty="0" err="1">
                <a:latin typeface="宋体"/>
                <a:cs typeface="宋体"/>
              </a:rPr>
              <a:t>和</a:t>
            </a:r>
            <a:r>
              <a:rPr sz="2600" b="1" spc="-20" dirty="0" err="1">
                <a:latin typeface="Constantia"/>
                <a:cs typeface="Constantia"/>
              </a:rPr>
              <a:t>GPU</a:t>
            </a:r>
            <a:r>
              <a:rPr sz="2600" b="1" dirty="0" err="1">
                <a:latin typeface="宋体"/>
                <a:cs typeface="宋体"/>
              </a:rPr>
              <a:t>之间</a:t>
            </a:r>
            <a:r>
              <a:rPr sz="2600" b="1" spc="-10" dirty="0" err="1">
                <a:latin typeface="宋体"/>
                <a:cs typeface="宋体"/>
              </a:rPr>
              <a:t>转</a:t>
            </a:r>
            <a:r>
              <a:rPr sz="2600" b="1" dirty="0" err="1">
                <a:latin typeface="宋体"/>
                <a:cs typeface="宋体"/>
              </a:rPr>
              <a:t>换，</a:t>
            </a:r>
            <a:r>
              <a:rPr sz="2600" b="1" spc="-10" dirty="0" err="1">
                <a:latin typeface="宋体"/>
                <a:cs typeface="宋体"/>
              </a:rPr>
              <a:t>以</a:t>
            </a:r>
            <a:r>
              <a:rPr sz="2600" b="1" spc="10" dirty="0" err="1">
                <a:latin typeface="宋体"/>
                <a:cs typeface="宋体"/>
              </a:rPr>
              <a:t>及</a:t>
            </a:r>
            <a:r>
              <a:rPr sz="2600" b="1" spc="-10" dirty="0" err="1">
                <a:latin typeface="Constantia"/>
                <a:cs typeface="Constantia"/>
              </a:rPr>
              <a:t>numpy</a:t>
            </a:r>
            <a:r>
              <a:rPr sz="2600" b="1" dirty="0" err="1">
                <a:latin typeface="宋体"/>
                <a:cs typeface="宋体"/>
              </a:rPr>
              <a:t>之间的</a:t>
            </a:r>
            <a:r>
              <a:rPr sz="2600" b="1" spc="5" dirty="0" err="1">
                <a:latin typeface="宋体"/>
                <a:cs typeface="宋体"/>
              </a:rPr>
              <a:t>转换</a:t>
            </a:r>
            <a:endParaRPr sz="2600" dirty="0">
              <a:latin typeface="宋体"/>
              <a:cs typeface="宋体"/>
            </a:endParaRPr>
          </a:p>
          <a:p>
            <a:pPr marL="652780" lvl="1" indent="-247650"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CPU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tensor</a:t>
            </a:r>
            <a:r>
              <a:rPr sz="2400" dirty="0">
                <a:latin typeface="宋体"/>
                <a:cs typeface="宋体"/>
              </a:rPr>
              <a:t>转</a:t>
            </a:r>
            <a:r>
              <a:rPr sz="2400" spc="-10" dirty="0">
                <a:latin typeface="Constantia"/>
                <a:cs typeface="Constantia"/>
              </a:rPr>
              <a:t>GPU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tensor</a:t>
            </a:r>
            <a:endParaRPr sz="2400" dirty="0">
              <a:latin typeface="Constantia"/>
              <a:cs typeface="Constantia"/>
            </a:endParaRP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15" dirty="0">
                <a:latin typeface="Constantia"/>
                <a:cs typeface="Constantia"/>
              </a:rPr>
              <a:t>cpu_tensor.cuda()</a:t>
            </a:r>
            <a:endParaRPr sz="21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GPU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tensor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宋体"/>
                <a:cs typeface="宋体"/>
              </a:rPr>
              <a:t>转</a:t>
            </a:r>
            <a:r>
              <a:rPr sz="2400" spc="-15" dirty="0">
                <a:latin typeface="Constantia"/>
                <a:cs typeface="Constantia"/>
              </a:rPr>
              <a:t>CPU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tensor</a:t>
            </a:r>
            <a:endParaRPr sz="2400" dirty="0">
              <a:latin typeface="Constantia"/>
              <a:cs typeface="Constantia"/>
            </a:endParaRP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15" dirty="0">
                <a:latin typeface="Constantia"/>
                <a:cs typeface="Constantia"/>
              </a:rPr>
              <a:t>gpu_tensor.cpu()</a:t>
            </a:r>
            <a:endParaRPr sz="21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numpy</a:t>
            </a:r>
            <a:r>
              <a:rPr sz="2400" dirty="0">
                <a:latin typeface="宋体"/>
                <a:cs typeface="宋体"/>
              </a:rPr>
              <a:t>转为</a:t>
            </a:r>
            <a:r>
              <a:rPr sz="2400" spc="-15" dirty="0">
                <a:latin typeface="Constantia"/>
                <a:cs typeface="Constantia"/>
              </a:rPr>
              <a:t>CPU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tensor</a:t>
            </a:r>
            <a:endParaRPr sz="2400" dirty="0">
              <a:latin typeface="Constantia"/>
              <a:cs typeface="Constantia"/>
            </a:endParaRP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10" dirty="0">
                <a:latin typeface="Constantia"/>
                <a:cs typeface="Constantia"/>
              </a:rPr>
              <a:t>torch.from_numpy(numpy_test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)</a:t>
            </a:r>
          </a:p>
          <a:p>
            <a:pPr marL="652780" lvl="1" indent="-247650">
              <a:spcBef>
                <a:spcPts val="60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CPU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tensor</a:t>
            </a:r>
            <a:r>
              <a:rPr sz="2400" dirty="0">
                <a:latin typeface="宋体"/>
                <a:cs typeface="宋体"/>
              </a:rPr>
              <a:t>转为</a:t>
            </a:r>
            <a:r>
              <a:rPr sz="2400" spc="-10" dirty="0">
                <a:latin typeface="Constantia"/>
                <a:cs typeface="Constantia"/>
              </a:rPr>
              <a:t>numpy</a:t>
            </a:r>
            <a:r>
              <a:rPr sz="2400" dirty="0">
                <a:latin typeface="宋体"/>
                <a:cs typeface="宋体"/>
              </a:rPr>
              <a:t>数据</a:t>
            </a:r>
          </a:p>
          <a:p>
            <a:pPr marL="927100" lvl="2" indent="-247650">
              <a:spcBef>
                <a:spcPts val="480"/>
              </a:spcBef>
              <a:buClr>
                <a:srgbClr val="009DD9"/>
              </a:buClr>
              <a:buSzPct val="69047"/>
              <a:buFont typeface="Wingdings 2"/>
              <a:buChar char=""/>
              <a:tabLst>
                <a:tab pos="927100" algn="l"/>
                <a:tab pos="927735" algn="l"/>
              </a:tabLst>
            </a:pPr>
            <a:r>
              <a:rPr sz="2100" spc="-15" dirty="0">
                <a:latin typeface="Constantia"/>
                <a:cs typeface="Constantia"/>
              </a:rPr>
              <a:t>cpu_tensor.numpy()</a:t>
            </a:r>
            <a:endParaRPr sz="2100" dirty="0">
              <a:latin typeface="Constantia"/>
              <a:cs typeface="Constantia"/>
            </a:endParaRPr>
          </a:p>
          <a:p>
            <a:pPr marL="652780" lvl="1" indent="-247650">
              <a:spcBef>
                <a:spcPts val="335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652780" algn="l"/>
                <a:tab pos="653415" algn="l"/>
              </a:tabLst>
            </a:pP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注意：</a:t>
            </a:r>
            <a:endParaRPr sz="1400" dirty="0">
              <a:latin typeface="宋体"/>
              <a:cs typeface="宋体"/>
            </a:endParaRPr>
          </a:p>
          <a:p>
            <a:pPr marL="652780" lvl="1" indent="-247650">
              <a:spcBef>
                <a:spcPts val="240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652780" algn="l"/>
                <a:tab pos="653415" algn="l"/>
              </a:tabLst>
            </a:pP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GPU</a:t>
            </a:r>
            <a:r>
              <a:rPr sz="1400" spc="10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tensor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不能直接转为</a:t>
            </a:r>
            <a:r>
              <a:rPr sz="1400" spc="-10" dirty="0">
                <a:solidFill>
                  <a:srgbClr val="006FC0"/>
                </a:solidFill>
                <a:latin typeface="Constantia"/>
                <a:cs typeface="Constantia"/>
              </a:rPr>
              <a:t>numpy</a:t>
            </a:r>
            <a:r>
              <a:rPr sz="1400" spc="5" dirty="0">
                <a:solidFill>
                  <a:srgbClr val="006FC0"/>
                </a:solidFill>
                <a:latin typeface="宋体"/>
                <a:cs typeface="宋体"/>
              </a:rPr>
              <a:t>数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组，</a:t>
            </a:r>
            <a:r>
              <a:rPr sz="1400" spc="5" dirty="0">
                <a:solidFill>
                  <a:srgbClr val="006FC0"/>
                </a:solidFill>
                <a:latin typeface="宋体"/>
                <a:cs typeface="宋体"/>
              </a:rPr>
              <a:t>必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须先</a:t>
            </a:r>
            <a:r>
              <a:rPr sz="1400" spc="5" dirty="0">
                <a:solidFill>
                  <a:srgbClr val="006FC0"/>
                </a:solidFill>
                <a:latin typeface="宋体"/>
                <a:cs typeface="宋体"/>
              </a:rPr>
              <a:t>转</a:t>
            </a:r>
            <a:r>
              <a:rPr sz="1400" spc="-15" dirty="0">
                <a:solidFill>
                  <a:srgbClr val="006FC0"/>
                </a:solidFill>
                <a:latin typeface="宋体"/>
                <a:cs typeface="宋体"/>
              </a:rPr>
              <a:t>到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CPU</a:t>
            </a:r>
            <a:r>
              <a:rPr sz="1400" spc="4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tensor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。</a:t>
            </a:r>
            <a:endParaRPr sz="1400" dirty="0">
              <a:latin typeface="宋体"/>
              <a:cs typeface="宋体"/>
            </a:endParaRPr>
          </a:p>
          <a:p>
            <a:pPr marL="684530" lvl="1" indent="-279400">
              <a:spcBef>
                <a:spcPts val="240"/>
              </a:spcBef>
              <a:buClr>
                <a:srgbClr val="0E6EC5"/>
              </a:buClr>
              <a:buSzPct val="85000"/>
              <a:buFont typeface="Wingdings 2"/>
              <a:buChar char=""/>
              <a:tabLst>
                <a:tab pos="684530" algn="l"/>
                <a:tab pos="685165" algn="l"/>
              </a:tabLst>
            </a:pP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如</a:t>
            </a:r>
            <a:r>
              <a:rPr sz="1400" spc="-10" dirty="0">
                <a:solidFill>
                  <a:srgbClr val="006FC0"/>
                </a:solidFill>
                <a:latin typeface="宋体"/>
                <a:cs typeface="宋体"/>
              </a:rPr>
              <a:t>果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tensor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是标量的话，可以直接使用</a:t>
            </a:r>
            <a:r>
              <a:rPr sz="1400" spc="-200" dirty="0">
                <a:solidFill>
                  <a:srgbClr val="006FC0"/>
                </a:solidFill>
                <a:latin typeface="宋体"/>
                <a:cs typeface="宋体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item()</a:t>
            </a:r>
            <a:r>
              <a:rPr sz="1400" spc="-15" dirty="0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宋体"/>
                <a:cs typeface="宋体"/>
              </a:rPr>
              <a:t>函数（只能是标量）将值取出来：</a:t>
            </a:r>
            <a:r>
              <a:rPr sz="1400" spc="-5" dirty="0">
                <a:solidFill>
                  <a:srgbClr val="006FC0"/>
                </a:solidFill>
                <a:latin typeface="Constantia"/>
                <a:cs typeface="Constantia"/>
              </a:rPr>
              <a:t>loss_output.item()</a:t>
            </a:r>
            <a:endParaRPr sz="1400" dirty="0">
              <a:latin typeface="Constantia"/>
              <a:cs typeface="Constanti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8D881E8-F343-4A19-93F5-D091613D2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45369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/>
                <a:cs typeface="Constantia"/>
              </a:rPr>
              <a:t>Tensor</a:t>
            </a:r>
            <a:r>
              <a:rPr sz="2600" b="1" dirty="0">
                <a:latin typeface="宋体"/>
                <a:cs typeface="宋体"/>
              </a:rPr>
              <a:t>与</a:t>
            </a:r>
            <a:r>
              <a:rPr sz="2600" b="1" spc="-10" dirty="0">
                <a:latin typeface="Constantia"/>
                <a:cs typeface="Constantia"/>
              </a:rPr>
              <a:t>NumPy</a:t>
            </a:r>
            <a:r>
              <a:rPr sz="2600" b="1" dirty="0">
                <a:latin typeface="宋体"/>
                <a:cs typeface="宋体"/>
              </a:rPr>
              <a:t>的</a:t>
            </a:r>
            <a:r>
              <a:rPr sz="2600" b="1" spc="-10" dirty="0">
                <a:latin typeface="宋体"/>
                <a:cs typeface="宋体"/>
              </a:rPr>
              <a:t>异同</a:t>
            </a:r>
            <a:endParaRPr sz="2600">
              <a:latin typeface="宋体"/>
              <a:cs typeface="宋体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178F6E4-E374-492B-90D8-92C58243D2B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048229"/>
          <a:ext cx="10515601" cy="390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8">
                  <a:extLst>
                    <a:ext uri="{9D8B030D-6E8A-4147-A177-3AD203B41FA5}">
                      <a16:colId xmlns:a16="http://schemas.microsoft.com/office/drawing/2014/main" val="420472850"/>
                    </a:ext>
                  </a:extLst>
                </a:gridCol>
                <a:gridCol w="4035300">
                  <a:extLst>
                    <a:ext uri="{9D8B030D-6E8A-4147-A177-3AD203B41FA5}">
                      <a16:colId xmlns:a16="http://schemas.microsoft.com/office/drawing/2014/main" val="991974062"/>
                    </a:ext>
                  </a:extLst>
                </a:gridCol>
                <a:gridCol w="5436763">
                  <a:extLst>
                    <a:ext uri="{9D8B030D-6E8A-4147-A177-3AD203B41FA5}">
                      <a16:colId xmlns:a16="http://schemas.microsoft.com/office/drawing/2014/main" val="83444003"/>
                    </a:ext>
                  </a:extLst>
                </a:gridCol>
              </a:tblGrid>
              <a:tr h="641797">
                <a:tc>
                  <a:txBody>
                    <a:bodyPr/>
                    <a:lstStyle/>
                    <a:p>
                      <a:pPr marL="118745" algn="l"/>
                      <a:r>
                        <a:rPr lang="zh-CN" sz="1600" kern="1200" spc="5">
                          <a:solidFill>
                            <a:schemeClr val="tx2"/>
                          </a:solidFill>
                          <a:effectLst/>
                        </a:rPr>
                        <a:t>对比</a:t>
                      </a:r>
                      <a:r>
                        <a:rPr lang="zh-CN" sz="1600" kern="1200">
                          <a:solidFill>
                            <a:schemeClr val="tx2"/>
                          </a:solidFill>
                          <a:effectLst/>
                        </a:rPr>
                        <a:t>项</a:t>
                      </a:r>
                      <a:endParaRPr lang="zh-CN" sz="1000" kern="10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6171" marB="0"/>
                </a:tc>
                <a:tc>
                  <a:txBody>
                    <a:bodyPr/>
                    <a:lstStyle/>
                    <a:p>
                      <a:pPr marL="8890" algn="ctr"/>
                      <a:r>
                        <a:rPr lang="en-US" sz="2300" kern="1200" spc="-5">
                          <a:solidFill>
                            <a:schemeClr val="tx2"/>
                          </a:solidFill>
                          <a:effectLst/>
                        </a:rPr>
                        <a:t>NumPy</a:t>
                      </a:r>
                      <a:endParaRPr lang="zh-CN" sz="1000" kern="10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1851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 spc="-5" dirty="0">
                          <a:solidFill>
                            <a:schemeClr val="tx2"/>
                          </a:solidFill>
                          <a:effectLst/>
                        </a:rPr>
                        <a:t>Tensor</a:t>
                      </a:r>
                      <a:endParaRPr lang="zh-CN" sz="10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1851" marB="0"/>
                </a:tc>
                <a:extLst>
                  <a:ext uri="{0D108BD9-81ED-4DB2-BD59-A6C34878D82A}">
                    <a16:rowId xmlns:a16="http://schemas.microsoft.com/office/drawing/2014/main" val="226902665"/>
                  </a:ext>
                </a:extLst>
              </a:tr>
              <a:tr h="641797">
                <a:tc>
                  <a:txBody>
                    <a:bodyPr/>
                    <a:lstStyle/>
                    <a:p>
                      <a:pPr marL="118745" marR="128270" algn="l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>
                          <a:effectLst/>
                        </a:rPr>
                        <a:t>相同</a:t>
                      </a:r>
                      <a:r>
                        <a:rPr lang="zh-CN" sz="1600" kern="1200" spc="5">
                          <a:effectLst/>
                        </a:rPr>
                        <a:t>点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617" marB="0"/>
                </a:tc>
                <a:tc>
                  <a:txBody>
                    <a:bodyPr/>
                    <a:lstStyle/>
                    <a:p>
                      <a:pPr marL="118745" algn="l">
                        <a:spcBef>
                          <a:spcPts val="765"/>
                        </a:spcBef>
                        <a:spcAft>
                          <a:spcPts val="0"/>
                        </a:spcAft>
                      </a:pPr>
                      <a:r>
                        <a:rPr lang="zh-CN" sz="1600" kern="1200">
                          <a:effectLst/>
                        </a:rPr>
                        <a:t>可以定义多维</a:t>
                      </a:r>
                      <a:r>
                        <a:rPr lang="zh-CN" sz="1600" kern="1200" spc="-15">
                          <a:effectLst/>
                        </a:rPr>
                        <a:t>数</a:t>
                      </a:r>
                      <a:r>
                        <a:rPr lang="zh-CN" sz="1600" kern="1200">
                          <a:effectLst/>
                        </a:rPr>
                        <a:t>组</a:t>
                      </a:r>
                      <a:r>
                        <a:rPr lang="zh-CN" sz="1600" kern="1200" spc="-15">
                          <a:effectLst/>
                        </a:rPr>
                        <a:t>，</a:t>
                      </a:r>
                      <a:r>
                        <a:rPr lang="zh-CN" sz="1600" kern="1200">
                          <a:effectLst/>
                        </a:rPr>
                        <a:t>进</a:t>
                      </a:r>
                      <a:r>
                        <a:rPr lang="zh-CN" sz="1600" kern="1200" spc="-15">
                          <a:effectLst/>
                        </a:rPr>
                        <a:t>行</a:t>
                      </a:r>
                      <a:r>
                        <a:rPr lang="zh-CN" sz="1600" kern="1200">
                          <a:effectLst/>
                        </a:rPr>
                        <a:t>切片</a:t>
                      </a:r>
                      <a:r>
                        <a:rPr lang="zh-CN" sz="1600" kern="1200" spc="-15">
                          <a:effectLst/>
                        </a:rPr>
                        <a:t>、</a:t>
                      </a:r>
                      <a:r>
                        <a:rPr lang="zh-CN" sz="1600" kern="1200">
                          <a:effectLst/>
                        </a:rPr>
                        <a:t>改</a:t>
                      </a:r>
                      <a:r>
                        <a:rPr lang="zh-CN" sz="1600" kern="1200" spc="-15">
                          <a:effectLst/>
                        </a:rPr>
                        <a:t>变</a:t>
                      </a:r>
                      <a:r>
                        <a:rPr lang="zh-CN" sz="1600" kern="1200">
                          <a:effectLst/>
                        </a:rPr>
                        <a:t>维</a:t>
                      </a:r>
                      <a:r>
                        <a:rPr lang="zh-CN" sz="1600" kern="1200" spc="-15">
                          <a:effectLst/>
                        </a:rPr>
                        <a:t>度</a:t>
                      </a:r>
                      <a:r>
                        <a:rPr lang="zh-CN" sz="1600" kern="1200">
                          <a:effectLst/>
                        </a:rPr>
                        <a:t>、</a:t>
                      </a:r>
                      <a:r>
                        <a:rPr lang="zh-CN" sz="1600" kern="1200" spc="-15">
                          <a:effectLst/>
                        </a:rPr>
                        <a:t>数</a:t>
                      </a:r>
                      <a:r>
                        <a:rPr lang="zh-CN" sz="1600" kern="1200">
                          <a:effectLst/>
                        </a:rPr>
                        <a:t>学</a:t>
                      </a:r>
                      <a:r>
                        <a:rPr lang="zh-CN" sz="1600" kern="1200" spc="-15">
                          <a:effectLst/>
                        </a:rPr>
                        <a:t>运</a:t>
                      </a:r>
                      <a:r>
                        <a:rPr lang="zh-CN" sz="1600" kern="1200">
                          <a:effectLst/>
                        </a:rPr>
                        <a:t>算等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9257" marB="0"/>
                </a:tc>
                <a:tc>
                  <a:txBody>
                    <a:bodyPr/>
                    <a:lstStyle/>
                    <a:p>
                      <a:pPr marL="118745" marR="182880" algn="l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>
                          <a:effectLst/>
                        </a:rPr>
                        <a:t>可以定义多维</a:t>
                      </a:r>
                      <a:r>
                        <a:rPr lang="zh-CN" sz="1600" kern="1200" spc="-15">
                          <a:effectLst/>
                        </a:rPr>
                        <a:t>数</a:t>
                      </a:r>
                      <a:r>
                        <a:rPr lang="zh-CN" sz="1600" kern="1200">
                          <a:effectLst/>
                        </a:rPr>
                        <a:t>组</a:t>
                      </a:r>
                      <a:r>
                        <a:rPr lang="zh-CN" sz="1600" kern="1200" spc="-15">
                          <a:effectLst/>
                        </a:rPr>
                        <a:t>，</a:t>
                      </a:r>
                      <a:r>
                        <a:rPr lang="zh-CN" sz="1600" kern="1200">
                          <a:effectLst/>
                        </a:rPr>
                        <a:t>进</a:t>
                      </a:r>
                      <a:r>
                        <a:rPr lang="zh-CN" sz="1600" kern="1200" spc="-15">
                          <a:effectLst/>
                        </a:rPr>
                        <a:t>行</a:t>
                      </a:r>
                      <a:r>
                        <a:rPr lang="zh-CN" sz="1600" kern="1200">
                          <a:effectLst/>
                        </a:rPr>
                        <a:t>切片</a:t>
                      </a:r>
                      <a:r>
                        <a:rPr lang="zh-CN" sz="1600" kern="1200" spc="-15">
                          <a:effectLst/>
                        </a:rPr>
                        <a:t>、</a:t>
                      </a:r>
                      <a:r>
                        <a:rPr lang="zh-CN" sz="1600" kern="1200">
                          <a:effectLst/>
                        </a:rPr>
                        <a:t>改</a:t>
                      </a:r>
                      <a:r>
                        <a:rPr lang="zh-CN" sz="1600" kern="1200" spc="-15">
                          <a:effectLst/>
                        </a:rPr>
                        <a:t>变</a:t>
                      </a:r>
                      <a:r>
                        <a:rPr lang="zh-CN" sz="1600" kern="1200">
                          <a:effectLst/>
                        </a:rPr>
                        <a:t>维</a:t>
                      </a:r>
                      <a:r>
                        <a:rPr lang="zh-CN" sz="1600" kern="1200" spc="-15">
                          <a:effectLst/>
                        </a:rPr>
                        <a:t>度</a:t>
                      </a:r>
                      <a:r>
                        <a:rPr lang="zh-CN" sz="1600" kern="1200">
                          <a:effectLst/>
                        </a:rPr>
                        <a:t>、</a:t>
                      </a:r>
                      <a:r>
                        <a:rPr lang="zh-CN" sz="1600" kern="1200" spc="-15">
                          <a:effectLst/>
                        </a:rPr>
                        <a:t>数</a:t>
                      </a:r>
                      <a:r>
                        <a:rPr lang="zh-CN" sz="1600" kern="1200">
                          <a:effectLst/>
                        </a:rPr>
                        <a:t>学运 </a:t>
                      </a:r>
                      <a:r>
                        <a:rPr lang="zh-CN" sz="1600" kern="1200" spc="5">
                          <a:effectLst/>
                        </a:rPr>
                        <a:t>算等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617" marB="0"/>
                </a:tc>
                <a:extLst>
                  <a:ext uri="{0D108BD9-81ED-4DB2-BD59-A6C34878D82A}">
                    <a16:rowId xmlns:a16="http://schemas.microsoft.com/office/drawing/2014/main" val="3846758607"/>
                  </a:ext>
                </a:extLst>
              </a:tr>
              <a:tr h="2548922">
                <a:tc>
                  <a:txBody>
                    <a:bodyPr/>
                    <a:lstStyle/>
                    <a:p>
                      <a:pPr marL="118745" algn="l">
                        <a:spcBef>
                          <a:spcPts val="875"/>
                        </a:spcBef>
                        <a:spcAft>
                          <a:spcPts val="0"/>
                        </a:spcAft>
                      </a:pPr>
                      <a:r>
                        <a:rPr lang="zh-CN" sz="1600" kern="1200">
                          <a:effectLst/>
                        </a:rPr>
                        <a:t>不同点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9257" marB="0"/>
                </a:tc>
                <a:tc>
                  <a:txBody>
                    <a:bodyPr/>
                    <a:lstStyle/>
                    <a:p>
                      <a:pPr marL="118745" marR="1710055"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02230" algn="l"/>
                        </a:tabLst>
                      </a:pPr>
                      <a:r>
                        <a:rPr lang="en-US" sz="1600" kern="1200">
                          <a:effectLst/>
                        </a:rPr>
                        <a:t>1</a:t>
                      </a:r>
                      <a:r>
                        <a:rPr lang="zh-CN" sz="1600" kern="1200">
                          <a:effectLst/>
                        </a:rPr>
                        <a:t>、产生的数组</a:t>
                      </a:r>
                      <a:r>
                        <a:rPr lang="zh-CN" sz="1600" kern="1200" spc="-15">
                          <a:effectLst/>
                        </a:rPr>
                        <a:t>类</a:t>
                      </a:r>
                      <a:r>
                        <a:rPr lang="zh-CN" sz="1600" kern="1200">
                          <a:effectLst/>
                        </a:rPr>
                        <a:t>型</a:t>
                      </a:r>
                      <a:r>
                        <a:rPr lang="zh-CN" sz="1600" kern="1200" spc="-15">
                          <a:effectLst/>
                        </a:rPr>
                        <a:t>为</a:t>
                      </a:r>
                      <a:r>
                        <a:rPr lang="en-US" sz="1600" kern="1200" spc="-5">
                          <a:effectLst/>
                        </a:rPr>
                        <a:t>n</a:t>
                      </a:r>
                      <a:r>
                        <a:rPr lang="en-US" sz="1600" kern="1200" spc="-10">
                          <a:effectLst/>
                        </a:rPr>
                        <a:t>u</a:t>
                      </a:r>
                      <a:r>
                        <a:rPr lang="en-US" sz="1600" kern="1200" spc="-5">
                          <a:effectLst/>
                        </a:rPr>
                        <a:t>mp</a:t>
                      </a:r>
                      <a:r>
                        <a:rPr lang="en-US" sz="1600" kern="1200" spc="-15">
                          <a:effectLst/>
                        </a:rPr>
                        <a:t>y</a:t>
                      </a:r>
                      <a:r>
                        <a:rPr lang="en-US" sz="1600" kern="1200" spc="-5">
                          <a:effectLst/>
                        </a:rPr>
                        <a:t>.n</a:t>
                      </a:r>
                      <a:r>
                        <a:rPr lang="en-US" sz="1600" kern="1200" spc="-10">
                          <a:effectLst/>
                        </a:rPr>
                        <a:t>d</a:t>
                      </a:r>
                      <a:r>
                        <a:rPr lang="en-US" sz="1600" kern="1200" spc="-15">
                          <a:effectLst/>
                        </a:rPr>
                        <a:t>a</a:t>
                      </a:r>
                      <a:r>
                        <a:rPr lang="en-US" sz="1600" kern="1200">
                          <a:effectLst/>
                        </a:rPr>
                        <a:t>r</a:t>
                      </a:r>
                      <a:r>
                        <a:rPr lang="en-US" sz="1600" kern="1200" spc="-10">
                          <a:effectLst/>
                        </a:rPr>
                        <a:t>r</a:t>
                      </a:r>
                      <a:r>
                        <a:rPr lang="en-US" sz="1600" kern="1200" spc="-15">
                          <a:effectLst/>
                        </a:rPr>
                        <a:t>a</a:t>
                      </a:r>
                      <a:r>
                        <a:rPr lang="en-US" sz="1600" kern="1200">
                          <a:effectLst/>
                        </a:rPr>
                        <a:t>y</a:t>
                      </a:r>
                      <a:r>
                        <a:rPr lang="zh-CN" sz="1600" kern="1200">
                          <a:effectLst/>
                        </a:rPr>
                        <a:t>；</a:t>
                      </a:r>
                      <a:r>
                        <a:rPr lang="en-US" sz="1600" kern="1200">
                          <a:effectLst/>
                        </a:rPr>
                        <a:t>   </a:t>
                      </a:r>
                      <a:endParaRPr lang="zh-CN" sz="1000" kern="100">
                        <a:effectLst/>
                      </a:endParaRPr>
                    </a:p>
                    <a:p>
                      <a:pPr marL="118745" marR="1710055"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447675" algn="l"/>
                        </a:tabLst>
                      </a:pPr>
                      <a:r>
                        <a:rPr lang="en-US" sz="1600" kern="1200">
                          <a:effectLst/>
                        </a:rPr>
                        <a:t>2</a:t>
                      </a:r>
                      <a:r>
                        <a:rPr lang="zh-CN" sz="1600" kern="1200" spc="5">
                          <a:effectLst/>
                        </a:rPr>
                        <a:t>、会将</a:t>
                      </a:r>
                      <a:r>
                        <a:rPr lang="en-US" sz="1600" kern="1200" spc="-5">
                          <a:effectLst/>
                        </a:rPr>
                        <a:t>ndarray</a:t>
                      </a:r>
                      <a:r>
                        <a:rPr lang="zh-CN" sz="1600" kern="1200" spc="5">
                          <a:effectLst/>
                        </a:rPr>
                        <a:t>放</a:t>
                      </a:r>
                      <a:r>
                        <a:rPr lang="zh-CN" sz="1600" kern="1200" spc="-10">
                          <a:effectLst/>
                        </a:rPr>
                        <a:t>入</a:t>
                      </a:r>
                      <a:r>
                        <a:rPr lang="en-US" sz="1600" kern="1200" spc="-5">
                          <a:effectLst/>
                        </a:rPr>
                        <a:t>CPU</a:t>
                      </a:r>
                      <a:r>
                        <a:rPr lang="zh-CN" sz="1600" kern="1200" spc="5">
                          <a:effectLst/>
                        </a:rPr>
                        <a:t>中</a:t>
                      </a:r>
                      <a:r>
                        <a:rPr lang="zh-CN" sz="1600" kern="1200" spc="-10">
                          <a:effectLst/>
                        </a:rPr>
                        <a:t>进</a:t>
                      </a:r>
                      <a:r>
                        <a:rPr lang="zh-CN" sz="1600" kern="1200" spc="5">
                          <a:effectLst/>
                        </a:rPr>
                        <a:t>行</a:t>
                      </a:r>
                      <a:r>
                        <a:rPr lang="zh-CN" sz="1600" kern="1200" spc="-10">
                          <a:effectLst/>
                        </a:rPr>
                        <a:t>运</a:t>
                      </a:r>
                      <a:r>
                        <a:rPr lang="zh-CN" sz="1600" kern="1200" spc="5">
                          <a:effectLst/>
                        </a:rPr>
                        <a:t>算；</a:t>
                      </a:r>
                      <a:endParaRPr lang="zh-CN" sz="1000" kern="100">
                        <a:effectLst/>
                      </a:endParaRPr>
                    </a:p>
                    <a:p>
                      <a:pPr marL="118745" marR="109855" algn="l">
                        <a:lnSpc>
                          <a:spcPct val="10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3</a:t>
                      </a:r>
                      <a:r>
                        <a:rPr lang="zh-CN" sz="1600" kern="1200" spc="5">
                          <a:effectLst/>
                        </a:rPr>
                        <a:t>、</a:t>
                      </a:r>
                      <a:r>
                        <a:rPr lang="zh-CN" sz="1600" kern="1200" spc="-10">
                          <a:effectLst/>
                        </a:rPr>
                        <a:t>导</a:t>
                      </a:r>
                      <a:r>
                        <a:rPr lang="zh-CN" sz="1600" kern="1200" spc="5">
                          <a:effectLst/>
                        </a:rPr>
                        <a:t>入</a:t>
                      </a:r>
                      <a:r>
                        <a:rPr lang="zh-CN" sz="1600" kern="1200" spc="-10">
                          <a:effectLst/>
                        </a:rPr>
                        <a:t>方</a:t>
                      </a:r>
                      <a:r>
                        <a:rPr lang="zh-CN" sz="1600" kern="1200" spc="5">
                          <a:effectLst/>
                        </a:rPr>
                        <a:t>式</a:t>
                      </a:r>
                      <a:r>
                        <a:rPr lang="zh-CN" sz="1600" kern="1200">
                          <a:effectLst/>
                        </a:rPr>
                        <a:t>为</a:t>
                      </a:r>
                      <a:r>
                        <a:rPr lang="en-US" sz="1600" kern="1200" spc="-5">
                          <a:effectLst/>
                        </a:rPr>
                        <a:t>import</a:t>
                      </a:r>
                      <a:r>
                        <a:rPr lang="en-US" sz="1600" kern="1200" spc="30">
                          <a:effectLst/>
                        </a:rPr>
                        <a:t> </a:t>
                      </a:r>
                      <a:r>
                        <a:rPr lang="en-US" sz="1600" kern="1200" spc="-5">
                          <a:effectLst/>
                        </a:rPr>
                        <a:t>numpy</a:t>
                      </a:r>
                      <a:r>
                        <a:rPr lang="en-US" sz="1600" kern="1200" spc="40">
                          <a:effectLst/>
                        </a:rPr>
                        <a:t> </a:t>
                      </a:r>
                      <a:r>
                        <a:rPr lang="en-US" sz="1600" kern="1200">
                          <a:effectLst/>
                        </a:rPr>
                        <a:t>as</a:t>
                      </a:r>
                      <a:r>
                        <a:rPr lang="en-US" sz="1600" kern="1200" spc="40">
                          <a:effectLst/>
                        </a:rPr>
                        <a:t> </a:t>
                      </a:r>
                      <a:r>
                        <a:rPr lang="en-US" sz="1600" kern="1200" spc="-5">
                          <a:effectLst/>
                        </a:rPr>
                        <a:t>np</a:t>
                      </a:r>
                      <a:r>
                        <a:rPr lang="zh-CN" sz="1600" kern="1200" spc="-5">
                          <a:effectLst/>
                        </a:rPr>
                        <a:t>，</a:t>
                      </a:r>
                      <a:r>
                        <a:rPr lang="zh-CN" sz="1600" kern="1200" spc="-10">
                          <a:effectLst/>
                        </a:rPr>
                        <a:t>后</a:t>
                      </a:r>
                      <a:r>
                        <a:rPr lang="zh-CN" sz="1600" kern="1200" spc="5">
                          <a:effectLst/>
                        </a:rPr>
                        <a:t>续</a:t>
                      </a:r>
                      <a:r>
                        <a:rPr lang="zh-CN" sz="1600" kern="1200" spc="-10">
                          <a:effectLst/>
                        </a:rPr>
                        <a:t>通</a:t>
                      </a:r>
                      <a:r>
                        <a:rPr lang="zh-CN" sz="1600" kern="1200" spc="5">
                          <a:effectLst/>
                        </a:rPr>
                        <a:t>过</a:t>
                      </a:r>
                      <a:r>
                        <a:rPr lang="en-US" sz="1600" kern="1200" spc="-5">
                          <a:effectLst/>
                        </a:rPr>
                        <a:t>np.array([1,2])</a:t>
                      </a:r>
                      <a:r>
                        <a:rPr lang="zh-CN" sz="1600" kern="1200" spc="-10">
                          <a:effectLst/>
                        </a:rPr>
                        <a:t>建</a:t>
                      </a:r>
                      <a:r>
                        <a:rPr lang="zh-CN" sz="1600" kern="1200" spc="5">
                          <a:effectLst/>
                        </a:rPr>
                        <a:t>立数组；</a:t>
                      </a:r>
                      <a:endParaRPr lang="zh-CN" sz="1000" kern="100">
                        <a:effectLst/>
                      </a:endParaRPr>
                    </a:p>
                    <a:p>
                      <a:pPr marL="118745" algn="l">
                        <a:spcBef>
                          <a:spcPts val="65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4</a:t>
                      </a:r>
                      <a:r>
                        <a:rPr lang="zh-CN" sz="1600" kern="1200" spc="5">
                          <a:effectLst/>
                        </a:rPr>
                        <a:t>、</a:t>
                      </a:r>
                      <a:r>
                        <a:rPr lang="en-US" sz="1600" kern="1200" spc="-5">
                          <a:effectLst/>
                        </a:rPr>
                        <a:t>numpy</a:t>
                      </a:r>
                      <a:r>
                        <a:rPr lang="zh-CN" sz="1600" kern="1200" spc="5">
                          <a:effectLst/>
                        </a:rPr>
                        <a:t>中没有</a:t>
                      </a:r>
                      <a:r>
                        <a:rPr lang="en-US" sz="1600" kern="1200" spc="-10">
                          <a:effectLst/>
                        </a:rPr>
                        <a:t>x.type()</a:t>
                      </a:r>
                      <a:r>
                        <a:rPr lang="zh-CN" sz="1600" kern="1200" spc="5">
                          <a:effectLst/>
                        </a:rPr>
                        <a:t>的</a:t>
                      </a:r>
                      <a:r>
                        <a:rPr lang="zh-CN" sz="1600" kern="1200" spc="-10">
                          <a:effectLst/>
                        </a:rPr>
                        <a:t>用</a:t>
                      </a:r>
                      <a:r>
                        <a:rPr lang="zh-CN" sz="1600" kern="1200">
                          <a:effectLst/>
                        </a:rPr>
                        <a:t>法</a:t>
                      </a:r>
                      <a:r>
                        <a:rPr lang="zh-CN" sz="1600" kern="1200" spc="-10">
                          <a:effectLst/>
                        </a:rPr>
                        <a:t>，</a:t>
                      </a:r>
                      <a:r>
                        <a:rPr lang="zh-CN" sz="1600" kern="1200" spc="5">
                          <a:effectLst/>
                        </a:rPr>
                        <a:t>只</a:t>
                      </a:r>
                      <a:r>
                        <a:rPr lang="zh-CN" sz="1600" kern="1200" spc="-10">
                          <a:effectLst/>
                        </a:rPr>
                        <a:t>能</a:t>
                      </a:r>
                      <a:r>
                        <a:rPr lang="zh-CN" sz="1600" kern="1200" spc="5">
                          <a:effectLst/>
                        </a:rPr>
                        <a:t>使</a:t>
                      </a:r>
                      <a:r>
                        <a:rPr lang="zh-CN" sz="1600" kern="1200" spc="-10">
                          <a:effectLst/>
                        </a:rPr>
                        <a:t>用</a:t>
                      </a:r>
                      <a:r>
                        <a:rPr lang="en-US" sz="1600" kern="1200" spc="-5">
                          <a:effectLst/>
                        </a:rPr>
                        <a:t>type(x)</a:t>
                      </a:r>
                      <a:r>
                        <a:rPr lang="zh-CN" sz="1600" kern="1200" spc="5">
                          <a:effectLst/>
                        </a:rPr>
                        <a:t>。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9257" marB="0"/>
                </a:tc>
                <a:tc>
                  <a:txBody>
                    <a:bodyPr/>
                    <a:lstStyle/>
                    <a:p>
                      <a:pPr marL="11874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</a:t>
                      </a:r>
                      <a:r>
                        <a:rPr lang="zh-CN" sz="1600" kern="1200" spc="5" dirty="0">
                          <a:effectLst/>
                        </a:rPr>
                        <a:t>、产生的数组</a:t>
                      </a:r>
                      <a:r>
                        <a:rPr lang="zh-CN" sz="1600" kern="1200" spc="-10" dirty="0">
                          <a:effectLst/>
                        </a:rPr>
                        <a:t>类</a:t>
                      </a:r>
                      <a:r>
                        <a:rPr lang="zh-CN" sz="1600" kern="1200" spc="5" dirty="0">
                          <a:effectLst/>
                        </a:rPr>
                        <a:t>型</a:t>
                      </a:r>
                      <a:r>
                        <a:rPr lang="zh-CN" sz="1600" kern="1200" spc="-5" dirty="0">
                          <a:effectLst/>
                        </a:rPr>
                        <a:t>为</a:t>
                      </a:r>
                      <a:r>
                        <a:rPr lang="en-US" sz="1600" kern="1200" spc="-5" dirty="0" err="1">
                          <a:effectLst/>
                        </a:rPr>
                        <a:t>torch.Tensor</a:t>
                      </a:r>
                      <a:r>
                        <a:rPr lang="zh-CN" sz="1600" kern="1200" spc="-5" dirty="0">
                          <a:effectLst/>
                        </a:rPr>
                        <a:t>；</a:t>
                      </a:r>
                      <a:endParaRPr lang="zh-CN" sz="1000" kern="100" dirty="0">
                        <a:effectLst/>
                      </a:endParaRPr>
                    </a:p>
                    <a:p>
                      <a:pPr marL="118745" algn="just">
                        <a:spcBef>
                          <a:spcPts val="645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2</a:t>
                      </a:r>
                      <a:r>
                        <a:rPr lang="en-US" sz="1600" kern="1200" spc="-140" dirty="0">
                          <a:effectLst/>
                        </a:rPr>
                        <a:t> </a:t>
                      </a:r>
                      <a:r>
                        <a:rPr lang="zh-CN" sz="1600" kern="1200" spc="95" dirty="0">
                          <a:effectLst/>
                        </a:rPr>
                        <a:t>、</a:t>
                      </a:r>
                      <a:r>
                        <a:rPr lang="zh-CN" sz="1600" kern="1200" spc="80" dirty="0">
                          <a:effectLst/>
                        </a:rPr>
                        <a:t>会</a:t>
                      </a:r>
                      <a:r>
                        <a:rPr lang="zh-CN" sz="1600" kern="1200" spc="95" dirty="0">
                          <a:effectLst/>
                        </a:rPr>
                        <a:t>将</a:t>
                      </a:r>
                      <a:r>
                        <a:rPr lang="en-US" sz="1600" kern="1200" spc="-10" dirty="0">
                          <a:effectLst/>
                        </a:rPr>
                        <a:t>t</a:t>
                      </a:r>
                      <a:r>
                        <a:rPr lang="en-US" sz="1600" kern="1200" dirty="0">
                          <a:effectLst/>
                        </a:rPr>
                        <a:t>e</a:t>
                      </a:r>
                      <a:r>
                        <a:rPr lang="en-US" sz="1600" kern="1200" spc="-5" dirty="0">
                          <a:effectLst/>
                        </a:rPr>
                        <a:t>n</a:t>
                      </a:r>
                      <a:r>
                        <a:rPr lang="en-US" sz="1600" kern="1200" spc="-10" dirty="0">
                          <a:effectLst/>
                        </a:rPr>
                        <a:t>s</a:t>
                      </a:r>
                      <a:r>
                        <a:rPr lang="en-US" sz="1600" kern="1200" spc="-5" dirty="0">
                          <a:effectLst/>
                        </a:rPr>
                        <a:t>o</a:t>
                      </a:r>
                      <a:r>
                        <a:rPr lang="en-US" sz="1600" kern="1200" spc="80" dirty="0">
                          <a:effectLst/>
                        </a:rPr>
                        <a:t>r</a:t>
                      </a:r>
                      <a:r>
                        <a:rPr lang="zh-CN" sz="1600" kern="1200" spc="95" dirty="0">
                          <a:effectLst/>
                        </a:rPr>
                        <a:t>放</a:t>
                      </a:r>
                      <a:r>
                        <a:rPr lang="zh-CN" sz="1600" kern="1200" spc="80" dirty="0">
                          <a:effectLst/>
                        </a:rPr>
                        <a:t>入</a:t>
                      </a:r>
                      <a:r>
                        <a:rPr lang="en-US" sz="1600" kern="1200" dirty="0">
                          <a:effectLst/>
                        </a:rPr>
                        <a:t>G</a:t>
                      </a:r>
                      <a:r>
                        <a:rPr lang="en-US" sz="1600" kern="1200" spc="-10" dirty="0">
                          <a:effectLst/>
                        </a:rPr>
                        <a:t>P</a:t>
                      </a:r>
                      <a:r>
                        <a:rPr lang="en-US" sz="1600" kern="1200" spc="80" dirty="0">
                          <a:effectLst/>
                        </a:rPr>
                        <a:t>U</a:t>
                      </a:r>
                      <a:r>
                        <a:rPr lang="zh-CN" sz="1600" kern="1200" spc="95" dirty="0">
                          <a:effectLst/>
                        </a:rPr>
                        <a:t>中进</a:t>
                      </a:r>
                      <a:r>
                        <a:rPr lang="zh-CN" sz="1600" kern="1200" spc="80" dirty="0">
                          <a:effectLst/>
                        </a:rPr>
                        <a:t>行</a:t>
                      </a:r>
                      <a:r>
                        <a:rPr lang="zh-CN" sz="1600" kern="1200" spc="95" dirty="0">
                          <a:effectLst/>
                        </a:rPr>
                        <a:t>加</a:t>
                      </a:r>
                      <a:r>
                        <a:rPr lang="zh-CN" sz="1600" kern="1200" spc="80" dirty="0">
                          <a:effectLst/>
                        </a:rPr>
                        <a:t>速</a:t>
                      </a:r>
                      <a:r>
                        <a:rPr lang="zh-CN" sz="1600" kern="1200" spc="95" dirty="0">
                          <a:effectLst/>
                        </a:rPr>
                        <a:t>运</a:t>
                      </a:r>
                      <a:r>
                        <a:rPr lang="zh-CN" sz="1600" kern="1200" spc="85" dirty="0">
                          <a:effectLst/>
                        </a:rPr>
                        <a:t>算</a:t>
                      </a:r>
                      <a:r>
                        <a:rPr lang="zh-CN" sz="1600" kern="1200" dirty="0">
                          <a:effectLst/>
                        </a:rPr>
                        <a:t>（</a:t>
                      </a:r>
                      <a:r>
                        <a:rPr lang="zh-CN" sz="1600" kern="1200" spc="-430" dirty="0">
                          <a:effectLst/>
                        </a:rPr>
                        <a:t> </a:t>
                      </a:r>
                      <a:r>
                        <a:rPr lang="zh-CN" sz="1600" kern="1200" spc="85" dirty="0">
                          <a:effectLst/>
                        </a:rPr>
                        <a:t>如果有</a:t>
                      </a:r>
                      <a:r>
                        <a:rPr lang="en-US" sz="1600" kern="1200" dirty="0">
                          <a:effectLst/>
                        </a:rPr>
                        <a:t>GPU</a:t>
                      </a:r>
                      <a:r>
                        <a:rPr lang="zh-CN" sz="1600" kern="1200" dirty="0">
                          <a:effectLst/>
                        </a:rPr>
                        <a:t>）；</a:t>
                      </a:r>
                      <a:endParaRPr lang="zh-CN" sz="1000" kern="100" dirty="0">
                        <a:effectLst/>
                      </a:endParaRPr>
                    </a:p>
                    <a:p>
                      <a:pPr marL="118745" algn="l"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3</a:t>
                      </a:r>
                      <a:r>
                        <a:rPr lang="en-US" sz="1600" kern="1200" spc="21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、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导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入</a:t>
                      </a:r>
                      <a:r>
                        <a:rPr lang="zh-CN" sz="1600" kern="1200" spc="-9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方</a:t>
                      </a:r>
                      <a:r>
                        <a:rPr lang="zh-CN" sz="1600" kern="1200" spc="-7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式</a:t>
                      </a:r>
                      <a:r>
                        <a:rPr lang="zh-CN" sz="1600" kern="1200" spc="-9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为</a:t>
                      </a:r>
                      <a:r>
                        <a:rPr lang="zh-CN" sz="1600" kern="1200" spc="-70" dirty="0">
                          <a:effectLst/>
                        </a:rPr>
                        <a:t> </a:t>
                      </a:r>
                      <a:r>
                        <a:rPr lang="en-US" sz="1600" kern="1200" spc="-5" dirty="0">
                          <a:effectLst/>
                        </a:rPr>
                        <a:t>import</a:t>
                      </a:r>
                      <a:r>
                        <a:rPr lang="en-US" sz="1600" kern="1200" spc="500" dirty="0">
                          <a:effectLst/>
                        </a:rPr>
                        <a:t> </a:t>
                      </a:r>
                      <a:r>
                        <a:rPr lang="en-US" sz="1600" kern="1200" spc="-5" dirty="0">
                          <a:effectLst/>
                        </a:rPr>
                        <a:t>torch</a:t>
                      </a:r>
                      <a:r>
                        <a:rPr lang="en-US" sz="1600" kern="1200" spc="20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，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后</a:t>
                      </a:r>
                      <a:r>
                        <a:rPr lang="zh-CN" sz="1600" kern="1200" spc="-8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续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通</a:t>
                      </a:r>
                      <a:r>
                        <a:rPr lang="zh-CN" sz="1600" kern="1200" spc="-9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过</a:t>
                      </a:r>
                      <a:r>
                        <a:rPr lang="en-US" sz="1600" kern="1200" spc="-5" dirty="0" err="1">
                          <a:effectLst/>
                        </a:rPr>
                        <a:t>torch.tensor</a:t>
                      </a:r>
                      <a:r>
                        <a:rPr lang="en-US" sz="1600" kern="1200" spc="-5" dirty="0">
                          <a:effectLst/>
                        </a:rPr>
                        <a:t>([1,2])</a:t>
                      </a:r>
                      <a:r>
                        <a:rPr lang="zh-CN" sz="1600" kern="1200" spc="5" dirty="0">
                          <a:effectLst/>
                        </a:rPr>
                        <a:t>或</a:t>
                      </a:r>
                      <a:r>
                        <a:rPr lang="en-US" sz="1600" kern="1200" spc="-5" dirty="0" err="1">
                          <a:effectLst/>
                        </a:rPr>
                        <a:t>torch.Tensor</a:t>
                      </a:r>
                      <a:r>
                        <a:rPr lang="en-US" sz="1600" kern="1200" spc="-5" dirty="0">
                          <a:effectLst/>
                        </a:rPr>
                        <a:t>([1,2])</a:t>
                      </a:r>
                      <a:r>
                        <a:rPr lang="zh-CN" sz="1600" kern="1200" spc="-10" dirty="0">
                          <a:effectLst/>
                        </a:rPr>
                        <a:t>建</a:t>
                      </a:r>
                      <a:r>
                        <a:rPr lang="zh-CN" sz="1600" kern="1200" spc="5" dirty="0">
                          <a:effectLst/>
                        </a:rPr>
                        <a:t>立</a:t>
                      </a:r>
                      <a:r>
                        <a:rPr lang="zh-CN" sz="1600" kern="1200" spc="-10" dirty="0">
                          <a:effectLst/>
                        </a:rPr>
                        <a:t>数</a:t>
                      </a:r>
                      <a:r>
                        <a:rPr lang="zh-CN" sz="1600" kern="1200" spc="5" dirty="0">
                          <a:effectLst/>
                        </a:rPr>
                        <a:t>组；</a:t>
                      </a:r>
                      <a:endParaRPr lang="zh-CN" sz="1000" kern="100" dirty="0">
                        <a:effectLst/>
                      </a:endParaRPr>
                    </a:p>
                    <a:p>
                      <a:pPr marL="118745" marR="109855" indent="27305" algn="just">
                        <a:lnSpc>
                          <a:spcPct val="102000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spc="15" dirty="0">
                          <a:effectLst/>
                        </a:rPr>
                        <a:t>4</a:t>
                      </a:r>
                      <a:r>
                        <a:rPr lang="zh-CN" sz="1600" kern="1200" spc="15" dirty="0">
                          <a:effectLst/>
                        </a:rPr>
                        <a:t>、</a:t>
                      </a:r>
                      <a:r>
                        <a:rPr lang="en-US" sz="1600" kern="1200" spc="-5" dirty="0">
                          <a:effectLst/>
                        </a:rPr>
                        <a:t>Tensor</a:t>
                      </a:r>
                      <a:r>
                        <a:rPr lang="zh-CN" sz="1600" kern="1200" spc="5" dirty="0">
                          <a:effectLst/>
                        </a:rPr>
                        <a:t>中</a:t>
                      </a:r>
                      <a:r>
                        <a:rPr lang="zh-CN" sz="1600" kern="1200" spc="20" dirty="0">
                          <a:effectLst/>
                        </a:rPr>
                        <a:t>查</a:t>
                      </a:r>
                      <a:r>
                        <a:rPr lang="zh-CN" sz="1600" kern="1200" spc="15" dirty="0">
                          <a:effectLst/>
                        </a:rPr>
                        <a:t>看</a:t>
                      </a:r>
                      <a:r>
                        <a:rPr lang="zh-CN" sz="1600" kern="1200" spc="5" dirty="0">
                          <a:effectLst/>
                        </a:rPr>
                        <a:t>数</a:t>
                      </a:r>
                      <a:r>
                        <a:rPr lang="zh-CN" sz="1600" kern="1200" spc="20" dirty="0">
                          <a:effectLst/>
                        </a:rPr>
                        <a:t>组</a:t>
                      </a:r>
                      <a:r>
                        <a:rPr lang="zh-CN" sz="1600" kern="1200" spc="5" dirty="0">
                          <a:effectLst/>
                        </a:rPr>
                        <a:t>类型</a:t>
                      </a:r>
                      <a:r>
                        <a:rPr lang="zh-CN" sz="1600" kern="1200" spc="15" dirty="0">
                          <a:effectLst/>
                        </a:rPr>
                        <a:t>既可</a:t>
                      </a:r>
                      <a:r>
                        <a:rPr lang="zh-CN" sz="1600" kern="1200" spc="5" dirty="0">
                          <a:effectLst/>
                        </a:rPr>
                        <a:t>以</a:t>
                      </a:r>
                      <a:r>
                        <a:rPr lang="zh-CN" sz="1600" kern="1200" spc="20" dirty="0">
                          <a:effectLst/>
                        </a:rPr>
                        <a:t>使</a:t>
                      </a:r>
                      <a:r>
                        <a:rPr lang="zh-CN" sz="1600" kern="1200" spc="-5" dirty="0">
                          <a:effectLst/>
                        </a:rPr>
                        <a:t>用</a:t>
                      </a:r>
                      <a:r>
                        <a:rPr lang="en-US" sz="1600" kern="1200" spc="-5" dirty="0">
                          <a:effectLst/>
                        </a:rPr>
                        <a:t>type(x)</a:t>
                      </a:r>
                      <a:r>
                        <a:rPr lang="zh-CN" sz="1600" kern="1200" spc="-5" dirty="0">
                          <a:effectLst/>
                        </a:rPr>
                        <a:t>，</a:t>
                      </a:r>
                      <a:r>
                        <a:rPr lang="zh-CN" sz="1600" kern="1200" spc="15" dirty="0">
                          <a:effectLst/>
                        </a:rPr>
                        <a:t>也可</a:t>
                      </a:r>
                      <a:r>
                        <a:rPr lang="zh-CN" sz="1600" kern="1200" spc="25" dirty="0">
                          <a:effectLst/>
                        </a:rPr>
                        <a:t>以使</a:t>
                      </a:r>
                      <a:r>
                        <a:rPr lang="zh-CN" sz="1600" kern="1200" spc="15" dirty="0">
                          <a:effectLst/>
                        </a:rPr>
                        <a:t>用</a:t>
                      </a:r>
                      <a:r>
                        <a:rPr lang="en-US" sz="1600" kern="1200" spc="-5" dirty="0" err="1">
                          <a:effectLst/>
                        </a:rPr>
                        <a:t>x.type</a:t>
                      </a:r>
                      <a:r>
                        <a:rPr lang="en-US" sz="1600" kern="1200" spc="-5" dirty="0">
                          <a:effectLst/>
                        </a:rPr>
                        <a:t>()</a:t>
                      </a:r>
                      <a:r>
                        <a:rPr lang="zh-CN" sz="1600" kern="1200" spc="25" dirty="0">
                          <a:effectLst/>
                        </a:rPr>
                        <a:t>。</a:t>
                      </a:r>
                      <a:r>
                        <a:rPr lang="zh-CN" sz="1600" kern="1200" spc="15" dirty="0">
                          <a:effectLst/>
                        </a:rPr>
                        <a:t>但</a:t>
                      </a:r>
                      <a:r>
                        <a:rPr lang="zh-CN" sz="1600" kern="1200" spc="25" dirty="0">
                          <a:effectLst/>
                        </a:rPr>
                        <a:t>是更</a:t>
                      </a:r>
                      <a:r>
                        <a:rPr lang="zh-CN" sz="1600" kern="1200" spc="15" dirty="0">
                          <a:effectLst/>
                        </a:rPr>
                        <a:t>加</a:t>
                      </a:r>
                      <a:r>
                        <a:rPr lang="zh-CN" sz="1600" kern="1200" spc="25" dirty="0">
                          <a:effectLst/>
                        </a:rPr>
                        <a:t>推荐</a:t>
                      </a:r>
                      <a:r>
                        <a:rPr lang="zh-CN" sz="1600" kern="1200" spc="15" dirty="0">
                          <a:effectLst/>
                        </a:rPr>
                        <a:t>采</a:t>
                      </a:r>
                      <a:r>
                        <a:rPr lang="zh-CN" sz="1600" kern="1200" spc="35" dirty="0">
                          <a:effectLst/>
                        </a:rPr>
                        <a:t>用</a:t>
                      </a:r>
                      <a:r>
                        <a:rPr lang="en-US" sz="1600" kern="1200" dirty="0" err="1">
                          <a:effectLst/>
                        </a:rPr>
                        <a:t>x.type</a:t>
                      </a:r>
                      <a:r>
                        <a:rPr lang="en-US" sz="1600" kern="1200" dirty="0">
                          <a:effectLst/>
                        </a:rPr>
                        <a:t>()</a:t>
                      </a:r>
                      <a:r>
                        <a:rPr lang="zh-CN" sz="1600" kern="1200" dirty="0">
                          <a:effectLst/>
                        </a:rPr>
                        <a:t>（</a:t>
                      </a:r>
                      <a:r>
                        <a:rPr lang="zh-CN" sz="1600" kern="1200" spc="30" dirty="0">
                          <a:effectLst/>
                        </a:rPr>
                        <a:t>这</a:t>
                      </a:r>
                      <a:r>
                        <a:rPr lang="zh-CN" sz="1600" kern="1200" spc="15" dirty="0">
                          <a:effectLst/>
                        </a:rPr>
                        <a:t>种</a:t>
                      </a:r>
                      <a:r>
                        <a:rPr lang="zh-CN" sz="1600" kern="1200" spc="5" dirty="0">
                          <a:effectLst/>
                        </a:rPr>
                        <a:t>方式能看到更具</a:t>
                      </a:r>
                      <a:r>
                        <a:rPr lang="zh-CN" sz="1600" kern="1200" spc="-10" dirty="0">
                          <a:effectLst/>
                        </a:rPr>
                        <a:t>体</a:t>
                      </a:r>
                      <a:r>
                        <a:rPr lang="zh-CN" sz="1600" kern="1200" spc="5" dirty="0">
                          <a:effectLst/>
                        </a:rPr>
                        <a:t>信</a:t>
                      </a:r>
                      <a:r>
                        <a:rPr lang="zh-CN" sz="1600" kern="1200" spc="-5" dirty="0">
                          <a:effectLst/>
                        </a:rPr>
                        <a:t>息</a:t>
                      </a:r>
                      <a:r>
                        <a:rPr lang="zh-CN" sz="1600" kern="1200" spc="5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</a:endParaRPr>
                    </a:p>
                    <a:p>
                      <a:pPr marL="118745" marR="109855" algn="l">
                        <a:lnSpc>
                          <a:spcPct val="10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5</a:t>
                      </a:r>
                      <a:r>
                        <a:rPr lang="en-US" sz="1600" kern="1200" spc="22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、</a:t>
                      </a:r>
                      <a:r>
                        <a:rPr lang="zh-CN" sz="1600" kern="1200" spc="-65" dirty="0">
                          <a:effectLst/>
                        </a:rPr>
                        <a:t> </a:t>
                      </a:r>
                      <a:r>
                        <a:rPr lang="en-US" sz="1600" kern="1200" spc="-5" dirty="0">
                          <a:effectLst/>
                        </a:rPr>
                        <a:t>tensor</a:t>
                      </a:r>
                      <a:r>
                        <a:rPr lang="en-US" sz="1600" kern="1200" spc="220" dirty="0">
                          <a:effectLst/>
                        </a:rPr>
                        <a:t> </a:t>
                      </a:r>
                      <a:r>
                        <a:rPr lang="zh-CN" sz="1600" kern="1200" spc="470" dirty="0">
                          <a:effectLst/>
                        </a:rPr>
                        <a:t>含</a:t>
                      </a:r>
                      <a:r>
                        <a:rPr lang="zh-CN" sz="1600" kern="1200" spc="5" dirty="0">
                          <a:effectLst/>
                        </a:rPr>
                        <a:t>义</a:t>
                      </a:r>
                      <a:r>
                        <a:rPr lang="zh-CN" sz="1600" kern="1200" spc="-65" dirty="0">
                          <a:effectLst/>
                        </a:rPr>
                        <a:t> </a:t>
                      </a:r>
                      <a:r>
                        <a:rPr lang="en-US" sz="1600" kern="1200" spc="-5" dirty="0">
                          <a:effectLst/>
                        </a:rPr>
                        <a:t>device</a:t>
                      </a:r>
                      <a:r>
                        <a:rPr lang="en-US" sz="1600" kern="1200" spc="21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（</a:t>
                      </a:r>
                      <a:r>
                        <a:rPr lang="zh-CN" sz="1600" kern="1200" spc="-6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是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否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使</a:t>
                      </a:r>
                      <a:r>
                        <a:rPr lang="zh-CN" sz="1600" kern="1200" spc="-65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用</a:t>
                      </a:r>
                      <a:r>
                        <a:rPr lang="zh-CN" sz="1600" kern="1200" spc="-75" dirty="0">
                          <a:effectLst/>
                        </a:rPr>
                        <a:t> </a:t>
                      </a:r>
                      <a:r>
                        <a:rPr lang="en-US" sz="1600" kern="1200" dirty="0">
                          <a:effectLst/>
                        </a:rPr>
                        <a:t>GPU</a:t>
                      </a:r>
                      <a:r>
                        <a:rPr lang="en-US" sz="1600" kern="1200" spc="210" dirty="0">
                          <a:effectLst/>
                        </a:rPr>
                        <a:t> </a:t>
                      </a:r>
                      <a:r>
                        <a:rPr lang="zh-CN" sz="1600" kern="1200" spc="5" dirty="0">
                          <a:effectLst/>
                        </a:rPr>
                        <a:t>）</a:t>
                      </a:r>
                      <a:r>
                        <a:rPr lang="zh-CN" sz="1600" kern="1200" spc="-65" dirty="0">
                          <a:effectLst/>
                        </a:rPr>
                        <a:t> </a:t>
                      </a:r>
                      <a:r>
                        <a:rPr lang="en-US" sz="1600" kern="1200" dirty="0">
                          <a:effectLst/>
                        </a:rPr>
                        <a:t>, </a:t>
                      </a:r>
                      <a:r>
                        <a:rPr lang="en-US" sz="1600" kern="1200" spc="-225" dirty="0">
                          <a:effectLst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</a:rPr>
                        <a:t>requires_grad</a:t>
                      </a:r>
                      <a:r>
                        <a:rPr lang="en-US" sz="1600" kern="1200" dirty="0">
                          <a:effectLst/>
                        </a:rPr>
                        <a:t>(</a:t>
                      </a:r>
                      <a:r>
                        <a:rPr lang="zh-CN" sz="1600" kern="1200" spc="-10" dirty="0">
                          <a:effectLst/>
                        </a:rPr>
                        <a:t>是</a:t>
                      </a:r>
                      <a:r>
                        <a:rPr lang="zh-CN" sz="1600" kern="1200" spc="5" dirty="0">
                          <a:effectLst/>
                        </a:rPr>
                        <a:t>否</a:t>
                      </a:r>
                      <a:r>
                        <a:rPr lang="zh-CN" sz="1600" kern="1200" spc="-10" dirty="0">
                          <a:effectLst/>
                        </a:rPr>
                        <a:t>需</a:t>
                      </a:r>
                      <a:r>
                        <a:rPr lang="zh-CN" sz="1600" kern="1200" spc="5" dirty="0">
                          <a:effectLst/>
                        </a:rPr>
                        <a:t>要</a:t>
                      </a:r>
                      <a:r>
                        <a:rPr lang="zh-CN" sz="1600" kern="1200" spc="-10" dirty="0">
                          <a:effectLst/>
                        </a:rPr>
                        <a:t>求</a:t>
                      </a:r>
                      <a:r>
                        <a:rPr lang="zh-CN" sz="1600" kern="1200" dirty="0">
                          <a:effectLst/>
                        </a:rPr>
                        <a:t>导</a:t>
                      </a:r>
                      <a:r>
                        <a:rPr lang="en-US" sz="1600" kern="1200" spc="-10" dirty="0">
                          <a:effectLst/>
                        </a:rPr>
                        <a:t>)</a:t>
                      </a:r>
                      <a:r>
                        <a:rPr lang="zh-CN" sz="1600" kern="1200" spc="-10" dirty="0">
                          <a:effectLst/>
                        </a:rPr>
                        <a:t>等</a:t>
                      </a:r>
                      <a:r>
                        <a:rPr lang="zh-CN" sz="1600" kern="1200" spc="5" dirty="0">
                          <a:effectLst/>
                        </a:rPr>
                        <a:t>设</a:t>
                      </a:r>
                      <a:r>
                        <a:rPr lang="zh-CN" sz="1600" kern="1200" spc="-10" dirty="0">
                          <a:effectLst/>
                        </a:rPr>
                        <a:t>置</a:t>
                      </a:r>
                      <a:r>
                        <a:rPr lang="zh-CN" sz="1600" kern="1200" spc="5" dirty="0">
                          <a:effectLst/>
                        </a:rPr>
                        <a:t>参</a:t>
                      </a:r>
                      <a:r>
                        <a:rPr lang="zh-CN" sz="1600" kern="1200" spc="-10" dirty="0">
                          <a:effectLst/>
                        </a:rPr>
                        <a:t>数</a:t>
                      </a:r>
                      <a:r>
                        <a:rPr lang="zh-CN" sz="1600" kern="1200" spc="5" dirty="0">
                          <a:effectLst/>
                        </a:rPr>
                        <a:t>。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7" marR="9257" marT="9257" marB="0"/>
                </a:tc>
                <a:extLst>
                  <a:ext uri="{0D108BD9-81ED-4DB2-BD59-A6C34878D82A}">
                    <a16:rowId xmlns:a16="http://schemas.microsoft.com/office/drawing/2014/main" val="3589279322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9F23EC3C-6249-45CD-B2B7-63A493C47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316724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81200" y="1499616"/>
            <a:ext cx="8229600" cy="432170"/>
          </a:xfrm>
          <a:prstGeom prst="rect">
            <a:avLst/>
          </a:prstGeom>
          <a:solidFill>
            <a:srgbClr val="DBF5F8"/>
          </a:solidFill>
          <a:ln w="9144">
            <a:solidFill>
              <a:srgbClr val="006FC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363855" indent="-273050">
              <a:spcBef>
                <a:spcPts val="25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364490" algn="l"/>
              </a:tabLst>
            </a:pPr>
            <a:r>
              <a:rPr sz="2600" b="1" spc="-40" dirty="0">
                <a:latin typeface="Constantia"/>
                <a:cs typeface="Constantia"/>
              </a:rPr>
              <a:t>Tensor</a:t>
            </a:r>
            <a:r>
              <a:rPr sz="2600" b="1" dirty="0">
                <a:latin typeface="宋体"/>
                <a:cs typeface="宋体"/>
              </a:rPr>
              <a:t>与</a:t>
            </a:r>
            <a:r>
              <a:rPr sz="2600" b="1" spc="-10" dirty="0">
                <a:latin typeface="Constantia"/>
                <a:cs typeface="Constantia"/>
              </a:rPr>
              <a:t>NumPy</a:t>
            </a:r>
            <a:r>
              <a:rPr sz="2600" b="1" dirty="0">
                <a:latin typeface="宋体"/>
                <a:cs typeface="宋体"/>
              </a:rPr>
              <a:t>的</a:t>
            </a:r>
            <a:r>
              <a:rPr sz="2600" b="1" spc="-10" dirty="0">
                <a:latin typeface="宋体"/>
                <a:cs typeface="宋体"/>
              </a:rPr>
              <a:t>函</a:t>
            </a:r>
            <a:r>
              <a:rPr sz="2600" b="1" dirty="0">
                <a:latin typeface="宋体"/>
                <a:cs typeface="宋体"/>
              </a:rPr>
              <a:t>数对</a:t>
            </a:r>
            <a:r>
              <a:rPr sz="2600" b="1" spc="-10" dirty="0">
                <a:latin typeface="宋体"/>
                <a:cs typeface="宋体"/>
              </a:rPr>
              <a:t>比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695" y="5001844"/>
            <a:ext cx="5143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2B4FAF3-8510-452E-99B5-8695E98E5FED}"/>
              </a:ext>
            </a:extLst>
          </p:cNvPr>
          <p:cNvGraphicFramePr>
            <a:graphicFrameLocks noGrp="1"/>
          </p:cNvGraphicFramePr>
          <p:nvPr/>
        </p:nvGraphicFramePr>
        <p:xfrm>
          <a:off x="1556518" y="2034313"/>
          <a:ext cx="9416283" cy="452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436">
                  <a:extLst>
                    <a:ext uri="{9D8B030D-6E8A-4147-A177-3AD203B41FA5}">
                      <a16:colId xmlns:a16="http://schemas.microsoft.com/office/drawing/2014/main" val="3366062101"/>
                    </a:ext>
                  </a:extLst>
                </a:gridCol>
                <a:gridCol w="3244645">
                  <a:extLst>
                    <a:ext uri="{9D8B030D-6E8A-4147-A177-3AD203B41FA5}">
                      <a16:colId xmlns:a16="http://schemas.microsoft.com/office/drawing/2014/main" val="2045743780"/>
                    </a:ext>
                  </a:extLst>
                </a:gridCol>
                <a:gridCol w="4267202">
                  <a:extLst>
                    <a:ext uri="{9D8B030D-6E8A-4147-A177-3AD203B41FA5}">
                      <a16:colId xmlns:a16="http://schemas.microsoft.com/office/drawing/2014/main" val="1569029703"/>
                    </a:ext>
                  </a:extLst>
                </a:gridCol>
              </a:tblGrid>
              <a:tr h="221319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solidFill>
                            <a:schemeClr val="tx2"/>
                          </a:solidFill>
                          <a:effectLst/>
                        </a:rPr>
                        <a:t>操作类别</a:t>
                      </a:r>
                      <a:endParaRPr lang="zh-CN" sz="1400" kern="10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</a:rPr>
                        <a:t>Numpy</a:t>
                      </a:r>
                      <a:endParaRPr lang="zh-CN" sz="1400" kern="10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 err="1">
                          <a:solidFill>
                            <a:schemeClr val="tx2"/>
                          </a:solidFill>
                          <a:effectLst/>
                        </a:rPr>
                        <a:t>PyTorch</a:t>
                      </a:r>
                      <a:endParaRPr lang="zh-CN" sz="1400" kern="100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2317970385"/>
                  </a:ext>
                </a:extLst>
              </a:tr>
              <a:tr h="221319">
                <a:tc rowSpan="4"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数据类型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np.ndarray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torch.Tensor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707623398"/>
                  </a:ext>
                </a:extLst>
              </a:tr>
              <a:tr h="2457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np.float32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torch.float32; torch.float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3338586634"/>
                  </a:ext>
                </a:extLst>
              </a:tr>
              <a:tr h="2457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np.float64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torch.float64; torch.double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1160163688"/>
                  </a:ext>
                </a:extLst>
              </a:tr>
              <a:tr h="2457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np.int64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torch.int64; torch.long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3163735639"/>
                  </a:ext>
                </a:extLst>
              </a:tr>
              <a:tr h="267303">
                <a:tc rowSpan="3"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从已有数据构建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 err="1">
                          <a:effectLst/>
                        </a:rPr>
                        <a:t>np.array</a:t>
                      </a:r>
                      <a:r>
                        <a:rPr lang="en-US" sz="1400" kern="100" dirty="0">
                          <a:effectLst/>
                        </a:rPr>
                        <a:t>([3.2, 4.3], </a:t>
                      </a:r>
                      <a:r>
                        <a:rPr lang="en-US" sz="1400" kern="100" dirty="0" err="1">
                          <a:effectLst/>
                        </a:rPr>
                        <a:t>dtype</a:t>
                      </a:r>
                      <a:r>
                        <a:rPr lang="en-US" sz="1400" kern="100" dirty="0">
                          <a:effectLst/>
                        </a:rPr>
                        <a:t>=np.float16)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 err="1">
                          <a:effectLst/>
                        </a:rPr>
                        <a:t>torch.tensor</a:t>
                      </a:r>
                      <a:r>
                        <a:rPr lang="en-US" sz="1400" kern="100" dirty="0">
                          <a:effectLst/>
                        </a:rPr>
                        <a:t>([3.2, 4.3],</a:t>
                      </a:r>
                      <a:r>
                        <a:rPr lang="en-US" sz="1400" kern="100" dirty="0" err="1">
                          <a:effectLst/>
                        </a:rPr>
                        <a:t>dtype</a:t>
                      </a:r>
                      <a:r>
                        <a:rPr lang="en-US" sz="1400" kern="100" dirty="0">
                          <a:effectLst/>
                        </a:rPr>
                        <a:t>=torch.float16)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3825209069"/>
                  </a:ext>
                </a:extLst>
              </a:tr>
              <a:tr h="22131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x.copy()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x.clone()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225" marB="0"/>
                </a:tc>
                <a:extLst>
                  <a:ext uri="{0D108BD9-81ED-4DB2-BD59-A6C34878D82A}">
                    <a16:rowId xmlns:a16="http://schemas.microsoft.com/office/drawing/2014/main" val="959190506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np.concatenate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torch.cat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414223094"/>
                  </a:ext>
                </a:extLst>
              </a:tr>
              <a:tr h="221915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线性代数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np.dot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torch.mm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2376599536"/>
                  </a:ext>
                </a:extLst>
              </a:tr>
              <a:tr h="221915">
                <a:tc rowSpan="2"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属性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190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x.ndim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x.dim()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2472120329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x.size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x.nelement()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2922520925"/>
                  </a:ext>
                </a:extLst>
              </a:tr>
              <a:tr h="422355">
                <a:tc rowSpan="2"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形状操作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x.reshape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x.reshape(</a:t>
                      </a:r>
                      <a:r>
                        <a:rPr lang="zh-CN" sz="1400" kern="100">
                          <a:effectLst/>
                        </a:rPr>
                        <a:t>相当于</a:t>
                      </a:r>
                    </a:p>
                    <a:p>
                      <a:pPr algn="just"/>
                      <a:r>
                        <a:rPr lang="en-US" sz="1400" kern="100">
                          <a:effectLst/>
                        </a:rPr>
                        <a:t>tensor.contiguous().view()); x.view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3455550616"/>
                  </a:ext>
                </a:extLst>
              </a:tr>
              <a:tr h="2093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x.flatten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x.view(-1)</a:t>
                      </a:r>
                      <a:r>
                        <a:rPr lang="zh-CN" sz="1400" kern="100">
                          <a:effectLst/>
                        </a:rPr>
                        <a:t>；</a:t>
                      </a:r>
                      <a:r>
                        <a:rPr lang="en-US" sz="1400" kern="100">
                          <a:effectLst/>
                        </a:rPr>
                        <a:t>nn	Flatten()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13543762"/>
                  </a:ext>
                </a:extLst>
              </a:tr>
              <a:tr h="24577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类型转换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np.floor(x)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torch.floor(x); x.floor()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3971459899"/>
                  </a:ext>
                </a:extLst>
              </a:tr>
              <a:tr h="221915">
                <a:tc rowSpan="3"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比较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np.less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x.lt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2250728748"/>
                  </a:ext>
                </a:extLst>
              </a:tr>
              <a:tr h="2219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np.less_equal/np.greater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x.le/x.gt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3876772329"/>
                  </a:ext>
                </a:extLst>
              </a:tr>
              <a:tr h="2457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np.greater_equal/np.equal/np.not_equal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x.ge/x.eq/x.ne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1045734000"/>
                  </a:ext>
                </a:extLst>
              </a:tr>
              <a:tr h="221915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随机种子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np.random.seed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 err="1">
                          <a:effectLst/>
                        </a:rPr>
                        <a:t>torch.manual_seed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22860" marB="0"/>
                </a:tc>
                <a:extLst>
                  <a:ext uri="{0D108BD9-81ED-4DB2-BD59-A6C34878D82A}">
                    <a16:rowId xmlns:a16="http://schemas.microsoft.com/office/drawing/2014/main" val="404860987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A8B861B5-3B31-4A35-93D5-95D18B36C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</p:spTree>
    <p:extLst>
      <p:ext uri="{BB962C8B-B14F-4D97-AF65-F5344CB8AC3E}">
        <p14:creationId xmlns:p14="http://schemas.microsoft.com/office/powerpoint/2010/main" val="3225921617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3138</Words>
  <Application>Microsoft Office PowerPoint</Application>
  <PresentationFormat>宽屏</PresentationFormat>
  <Paragraphs>397</Paragraphs>
  <Slides>40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-apple-system</vt:lpstr>
      <vt:lpstr>Helvetica Neue</vt:lpstr>
      <vt:lpstr>inherit</vt:lpstr>
      <vt:lpstr>Microsoft JhengHei</vt:lpstr>
      <vt:lpstr>MS Gothic</vt:lpstr>
      <vt:lpstr>等线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Consolas</vt:lpstr>
      <vt:lpstr>Constantia</vt:lpstr>
      <vt:lpstr>Courier New</vt:lpstr>
      <vt:lpstr>Impact</vt:lpstr>
      <vt:lpstr>Times New Roman</vt:lpstr>
      <vt:lpstr>Wingdings 2</vt:lpstr>
      <vt:lpstr>默认设计模板</vt:lpstr>
      <vt:lpstr>PyTorch入门  黄海广 副教授</vt:lpstr>
      <vt:lpstr>本章目录</vt:lpstr>
      <vt:lpstr>1.Tensors张量</vt:lpstr>
      <vt:lpstr>1.Tensors张量的概念</vt:lpstr>
      <vt:lpstr>1.Tensors张量的概念</vt:lpstr>
      <vt:lpstr>1.Tensors张量的概念</vt:lpstr>
      <vt:lpstr>1.Tensors张量的概念</vt:lpstr>
      <vt:lpstr>1.Tensors张量的概念</vt:lpstr>
      <vt:lpstr>1.Tensors张量的概念</vt:lpstr>
      <vt:lpstr>1.Tensors张量的概念</vt:lpstr>
      <vt:lpstr>1.Tensor张量乘法</vt:lpstr>
      <vt:lpstr>1.Tensor张量乘法</vt:lpstr>
      <vt:lpstr>1.Tensor张量乘法</vt:lpstr>
      <vt:lpstr>1.Tensors张量乘法</vt:lpstr>
      <vt:lpstr>1.Tensors张量乘法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3. 神经网络</vt:lpstr>
      <vt:lpstr>3. 神经网络</vt:lpstr>
      <vt:lpstr>3. 神经网络</vt:lpstr>
      <vt:lpstr>3. 神经网络</vt:lpstr>
      <vt:lpstr>3. 神经网络</vt:lpstr>
      <vt:lpstr>PowerPoint 演示文稿</vt:lpstr>
      <vt:lpstr>3. 神经网络</vt:lpstr>
      <vt:lpstr>数据处理工具箱</vt:lpstr>
      <vt:lpstr>4. 训练一个分类器</vt:lpstr>
      <vt:lpstr>4. 训练一个分类器</vt:lpstr>
      <vt:lpstr>4. 训练一个分类器</vt:lpstr>
      <vt:lpstr>4. 训练一个分类器</vt:lpstr>
      <vt:lpstr>4. 训练一个分类器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</dc:title>
  <dc:creator>黄海广</dc:creator>
  <cp:lastModifiedBy>黄 海广</cp:lastModifiedBy>
  <cp:revision>3051</cp:revision>
  <cp:lastPrinted>2018-06-09T17:02:00Z</cp:lastPrinted>
  <dcterms:created xsi:type="dcterms:W3CDTF">2016-05-18T20:32:00Z</dcterms:created>
  <dcterms:modified xsi:type="dcterms:W3CDTF">2022-03-16T07:28:07Z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